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8" r:id="rId3"/>
    <p:sldId id="257" r:id="rId4"/>
    <p:sldId id="258" r:id="rId5"/>
    <p:sldId id="259" r:id="rId6"/>
    <p:sldId id="260" r:id="rId7"/>
    <p:sldId id="261" r:id="rId8"/>
    <p:sldId id="262" r:id="rId9"/>
    <p:sldId id="264" r:id="rId10"/>
    <p:sldId id="263" r:id="rId11"/>
    <p:sldId id="265" r:id="rId12"/>
    <p:sldId id="266" r:id="rId13"/>
    <p:sldId id="268" r:id="rId14"/>
    <p:sldId id="267" r:id="rId15"/>
    <p:sldId id="269" r:id="rId16"/>
    <p:sldId id="270" r:id="rId17"/>
    <p:sldId id="271" r:id="rId18"/>
    <p:sldId id="272" r:id="rId19"/>
    <p:sldId id="293" r:id="rId20"/>
    <p:sldId id="273" r:id="rId21"/>
    <p:sldId id="289" r:id="rId22"/>
    <p:sldId id="291" r:id="rId23"/>
    <p:sldId id="292" r:id="rId24"/>
    <p:sldId id="274" r:id="rId25"/>
    <p:sldId id="275" r:id="rId26"/>
    <p:sldId id="276" r:id="rId27"/>
    <p:sldId id="277" r:id="rId28"/>
    <p:sldId id="299" r:id="rId29"/>
    <p:sldId id="278" r:id="rId30"/>
    <p:sldId id="279" r:id="rId31"/>
    <p:sldId id="280" r:id="rId32"/>
    <p:sldId id="281" r:id="rId33"/>
    <p:sldId id="282" r:id="rId34"/>
    <p:sldId id="290" r:id="rId35"/>
    <p:sldId id="287" r:id="rId36"/>
    <p:sldId id="288" r:id="rId37"/>
    <p:sldId id="294" r:id="rId38"/>
    <p:sldId id="295" r:id="rId39"/>
    <p:sldId id="296" r:id="rId40"/>
    <p:sldId id="297" r:id="rId41"/>
    <p:sldId id="283" r:id="rId42"/>
    <p:sldId id="285" r:id="rId43"/>
    <p:sldId id="284" r:id="rId44"/>
    <p:sldId id="286" r:id="rId45"/>
    <p:sldId id="300"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3" autoAdjust="0"/>
    <p:restoredTop sz="94660"/>
  </p:normalViewPr>
  <p:slideViewPr>
    <p:cSldViewPr snapToGrid="0">
      <p:cViewPr varScale="1">
        <p:scale>
          <a:sx n="86" d="100"/>
          <a:sy n="86" d="100"/>
        </p:scale>
        <p:origin x="51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AACCAFA-1523-44B8-AAE0-7F74AA8929E1}" type="datetimeFigureOut">
              <a:rPr lang="en-US" smtClean="0"/>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F4F4F2-A915-461E-A9EB-B98AB935C54C}" type="slidenum">
              <a:rPr lang="en-US" smtClean="0"/>
              <a:t>‹#›</a:t>
            </a:fld>
            <a:endParaRPr lang="en-US"/>
          </a:p>
        </p:txBody>
      </p:sp>
    </p:spTree>
    <p:extLst>
      <p:ext uri="{BB962C8B-B14F-4D97-AF65-F5344CB8AC3E}">
        <p14:creationId xmlns:p14="http://schemas.microsoft.com/office/powerpoint/2010/main" val="3108792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ACCAFA-1523-44B8-AAE0-7F74AA8929E1}" type="datetimeFigureOut">
              <a:rPr lang="en-US" smtClean="0"/>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F4F4F2-A915-461E-A9EB-B98AB935C54C}" type="slidenum">
              <a:rPr lang="en-US" smtClean="0"/>
              <a:t>‹#›</a:t>
            </a:fld>
            <a:endParaRPr lang="en-US"/>
          </a:p>
        </p:txBody>
      </p:sp>
    </p:spTree>
    <p:extLst>
      <p:ext uri="{BB962C8B-B14F-4D97-AF65-F5344CB8AC3E}">
        <p14:creationId xmlns:p14="http://schemas.microsoft.com/office/powerpoint/2010/main" val="1266849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ACCAFA-1523-44B8-AAE0-7F74AA8929E1}" type="datetimeFigureOut">
              <a:rPr lang="en-US" smtClean="0"/>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F4F4F2-A915-461E-A9EB-B98AB935C54C}" type="slidenum">
              <a:rPr lang="en-US" smtClean="0"/>
              <a:t>‹#›</a:t>
            </a:fld>
            <a:endParaRPr lang="en-US"/>
          </a:p>
        </p:txBody>
      </p:sp>
    </p:spTree>
    <p:extLst>
      <p:ext uri="{BB962C8B-B14F-4D97-AF65-F5344CB8AC3E}">
        <p14:creationId xmlns:p14="http://schemas.microsoft.com/office/powerpoint/2010/main" val="2611971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ACCAFA-1523-44B8-AAE0-7F74AA8929E1}" type="datetimeFigureOut">
              <a:rPr lang="en-US" smtClean="0"/>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F4F4F2-A915-461E-A9EB-B98AB935C54C}" type="slidenum">
              <a:rPr lang="en-US" smtClean="0"/>
              <a:t>‹#›</a:t>
            </a:fld>
            <a:endParaRPr lang="en-US"/>
          </a:p>
        </p:txBody>
      </p:sp>
    </p:spTree>
    <p:extLst>
      <p:ext uri="{BB962C8B-B14F-4D97-AF65-F5344CB8AC3E}">
        <p14:creationId xmlns:p14="http://schemas.microsoft.com/office/powerpoint/2010/main" val="3866178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AACCAFA-1523-44B8-AAE0-7F74AA8929E1}" type="datetimeFigureOut">
              <a:rPr lang="en-US" smtClean="0"/>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F4F4F2-A915-461E-A9EB-B98AB935C54C}" type="slidenum">
              <a:rPr lang="en-US" smtClean="0"/>
              <a:t>‹#›</a:t>
            </a:fld>
            <a:endParaRPr lang="en-US"/>
          </a:p>
        </p:txBody>
      </p:sp>
    </p:spTree>
    <p:extLst>
      <p:ext uri="{BB962C8B-B14F-4D97-AF65-F5344CB8AC3E}">
        <p14:creationId xmlns:p14="http://schemas.microsoft.com/office/powerpoint/2010/main" val="1154900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AACCAFA-1523-44B8-AAE0-7F74AA8929E1}" type="datetimeFigureOut">
              <a:rPr lang="en-US" smtClean="0"/>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F4F4F2-A915-461E-A9EB-B98AB935C54C}" type="slidenum">
              <a:rPr lang="en-US" smtClean="0"/>
              <a:t>‹#›</a:t>
            </a:fld>
            <a:endParaRPr lang="en-US"/>
          </a:p>
        </p:txBody>
      </p:sp>
    </p:spTree>
    <p:extLst>
      <p:ext uri="{BB962C8B-B14F-4D97-AF65-F5344CB8AC3E}">
        <p14:creationId xmlns:p14="http://schemas.microsoft.com/office/powerpoint/2010/main" val="31495273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AACCAFA-1523-44B8-AAE0-7F74AA8929E1}" type="datetimeFigureOut">
              <a:rPr lang="en-US" smtClean="0"/>
              <a:t>3/17/2025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F4F4F2-A915-461E-A9EB-B98AB935C54C}" type="slidenum">
              <a:rPr lang="en-US" smtClean="0"/>
              <a:t>‹#›</a:t>
            </a:fld>
            <a:endParaRPr lang="en-US"/>
          </a:p>
        </p:txBody>
      </p:sp>
    </p:spTree>
    <p:extLst>
      <p:ext uri="{BB962C8B-B14F-4D97-AF65-F5344CB8AC3E}">
        <p14:creationId xmlns:p14="http://schemas.microsoft.com/office/powerpoint/2010/main" val="3835165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AACCAFA-1523-44B8-AAE0-7F74AA8929E1}" type="datetimeFigureOut">
              <a:rPr lang="en-US" smtClean="0"/>
              <a:t>3/17/2025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F4F4F2-A915-461E-A9EB-B98AB935C54C}" type="slidenum">
              <a:rPr lang="en-US" smtClean="0"/>
              <a:t>‹#›</a:t>
            </a:fld>
            <a:endParaRPr lang="en-US"/>
          </a:p>
        </p:txBody>
      </p:sp>
    </p:spTree>
    <p:extLst>
      <p:ext uri="{BB962C8B-B14F-4D97-AF65-F5344CB8AC3E}">
        <p14:creationId xmlns:p14="http://schemas.microsoft.com/office/powerpoint/2010/main" val="3828549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ACCAFA-1523-44B8-AAE0-7F74AA8929E1}" type="datetimeFigureOut">
              <a:rPr lang="en-US" smtClean="0"/>
              <a:t>3/17/2025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F4F4F2-A915-461E-A9EB-B98AB935C54C}" type="slidenum">
              <a:rPr lang="en-US" smtClean="0"/>
              <a:t>‹#›</a:t>
            </a:fld>
            <a:endParaRPr lang="en-US"/>
          </a:p>
        </p:txBody>
      </p:sp>
    </p:spTree>
    <p:extLst>
      <p:ext uri="{BB962C8B-B14F-4D97-AF65-F5344CB8AC3E}">
        <p14:creationId xmlns:p14="http://schemas.microsoft.com/office/powerpoint/2010/main" val="1747173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AACCAFA-1523-44B8-AAE0-7F74AA8929E1}" type="datetimeFigureOut">
              <a:rPr lang="en-US" smtClean="0"/>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F4F4F2-A915-461E-A9EB-B98AB935C54C}" type="slidenum">
              <a:rPr lang="en-US" smtClean="0"/>
              <a:t>‹#›</a:t>
            </a:fld>
            <a:endParaRPr lang="en-US"/>
          </a:p>
        </p:txBody>
      </p:sp>
    </p:spTree>
    <p:extLst>
      <p:ext uri="{BB962C8B-B14F-4D97-AF65-F5344CB8AC3E}">
        <p14:creationId xmlns:p14="http://schemas.microsoft.com/office/powerpoint/2010/main" val="3507807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AACCAFA-1523-44B8-AAE0-7F74AA8929E1}" type="datetimeFigureOut">
              <a:rPr lang="en-US" smtClean="0"/>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F4F4F2-A915-461E-A9EB-B98AB935C54C}" type="slidenum">
              <a:rPr lang="en-US" smtClean="0"/>
              <a:t>‹#›</a:t>
            </a:fld>
            <a:endParaRPr lang="en-US"/>
          </a:p>
        </p:txBody>
      </p:sp>
    </p:spTree>
    <p:extLst>
      <p:ext uri="{BB962C8B-B14F-4D97-AF65-F5344CB8AC3E}">
        <p14:creationId xmlns:p14="http://schemas.microsoft.com/office/powerpoint/2010/main" val="35584653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ACCAFA-1523-44B8-AAE0-7F74AA8929E1}" type="datetimeFigureOut">
              <a:rPr lang="en-US" smtClean="0"/>
              <a:t>3/17/2025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F4F4F2-A915-461E-A9EB-B98AB935C54C}" type="slidenum">
              <a:rPr lang="en-US" smtClean="0"/>
              <a:t>‹#›</a:t>
            </a:fld>
            <a:endParaRPr lang="en-US"/>
          </a:p>
        </p:txBody>
      </p:sp>
    </p:spTree>
    <p:extLst>
      <p:ext uri="{BB962C8B-B14F-4D97-AF65-F5344CB8AC3E}">
        <p14:creationId xmlns:p14="http://schemas.microsoft.com/office/powerpoint/2010/main" val="41025884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Software Reuse</a:t>
            </a:r>
          </a:p>
        </p:txBody>
      </p:sp>
      <p:sp>
        <p:nvSpPr>
          <p:cNvPr id="3" name="Subtitle 2"/>
          <p:cNvSpPr>
            <a:spLocks noGrp="1"/>
          </p:cNvSpPr>
          <p:nvPr>
            <p:ph type="subTitle" idx="1"/>
          </p:nvPr>
        </p:nvSpPr>
        <p:spPr/>
        <p:txBody>
          <a:bodyPr/>
          <a:lstStyle/>
          <a:p>
            <a:r>
              <a:rPr lang="en-US" dirty="0"/>
              <a:t>Soon </a:t>
            </a:r>
            <a:r>
              <a:rPr lang="en-US" dirty="0" err="1"/>
              <a:t>Phei</a:t>
            </a:r>
            <a:r>
              <a:rPr lang="en-US" dirty="0"/>
              <a:t> Tin - 2025</a:t>
            </a:r>
          </a:p>
        </p:txBody>
      </p:sp>
    </p:spTree>
    <p:extLst>
      <p:ext uri="{BB962C8B-B14F-4D97-AF65-F5344CB8AC3E}">
        <p14:creationId xmlns:p14="http://schemas.microsoft.com/office/powerpoint/2010/main" val="22455145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of Software Reuse</a:t>
            </a:r>
          </a:p>
        </p:txBody>
      </p:sp>
      <p:sp>
        <p:nvSpPr>
          <p:cNvPr id="3" name="Content Placeholder 2"/>
          <p:cNvSpPr>
            <a:spLocks noGrp="1"/>
          </p:cNvSpPr>
          <p:nvPr>
            <p:ph idx="1"/>
          </p:nvPr>
        </p:nvSpPr>
        <p:spPr/>
        <p:txBody>
          <a:bodyPr>
            <a:normAutofit/>
          </a:bodyPr>
          <a:lstStyle/>
          <a:p>
            <a:r>
              <a:rPr lang="en-US" dirty="0"/>
              <a:t>Example:</a:t>
            </a:r>
          </a:p>
          <a:p>
            <a:pPr lvl="1"/>
            <a:r>
              <a:rPr lang="en-US" b="1" dirty="0"/>
              <a:t>Log4j Vulnerability (2021): </a:t>
            </a:r>
            <a:r>
              <a:rPr lang="en-US" dirty="0"/>
              <a:t>The Log4j library, a widely reused open-source logging tool, had a critical vulnerability (CVE-2021-44228) that allowed remote code execution. Many organizations had reused Log4j in their systems without fully understanding its dependencies</a:t>
            </a:r>
            <a:endParaRPr lang="en-US" b="1" dirty="0"/>
          </a:p>
          <a:p>
            <a:pPr lvl="1"/>
            <a:endParaRPr lang="en-US" dirty="0"/>
          </a:p>
        </p:txBody>
      </p:sp>
      <p:pic>
        <p:nvPicPr>
          <p:cNvPr id="4" name="Picture 3"/>
          <p:cNvPicPr>
            <a:picLocks noChangeAspect="1"/>
          </p:cNvPicPr>
          <p:nvPr/>
        </p:nvPicPr>
        <p:blipFill>
          <a:blip r:embed="rId2"/>
          <a:stretch>
            <a:fillRect/>
          </a:stretch>
        </p:blipFill>
        <p:spPr>
          <a:xfrm>
            <a:off x="1573269" y="3630901"/>
            <a:ext cx="4062759" cy="2546062"/>
          </a:xfrm>
          <a:prstGeom prst="rect">
            <a:avLst/>
          </a:prstGeom>
        </p:spPr>
      </p:pic>
      <p:sp>
        <p:nvSpPr>
          <p:cNvPr id="5" name="TextBox 4"/>
          <p:cNvSpPr txBox="1"/>
          <p:nvPr/>
        </p:nvSpPr>
        <p:spPr>
          <a:xfrm>
            <a:off x="1573269" y="6176963"/>
            <a:ext cx="1292341" cy="253916"/>
          </a:xfrm>
          <a:prstGeom prst="rect">
            <a:avLst/>
          </a:prstGeom>
          <a:noFill/>
        </p:spPr>
        <p:txBody>
          <a:bodyPr wrap="none" rtlCol="0">
            <a:spAutoFit/>
          </a:bodyPr>
          <a:lstStyle/>
          <a:p>
            <a:r>
              <a:rPr lang="en-US" sz="1050" dirty="0"/>
              <a:t>(credit: Check Point)</a:t>
            </a:r>
          </a:p>
        </p:txBody>
      </p:sp>
    </p:spTree>
    <p:extLst>
      <p:ext uri="{BB962C8B-B14F-4D97-AF65-F5344CB8AC3E}">
        <p14:creationId xmlns:p14="http://schemas.microsoft.com/office/powerpoint/2010/main" val="3046505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419509" y="0"/>
            <a:ext cx="6858000" cy="6858000"/>
          </a:xfrm>
        </p:spPr>
      </p:pic>
    </p:spTree>
    <p:extLst>
      <p:ext uri="{BB962C8B-B14F-4D97-AF65-F5344CB8AC3E}">
        <p14:creationId xmlns:p14="http://schemas.microsoft.com/office/powerpoint/2010/main" val="740682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Reuse Techniques</a:t>
            </a:r>
          </a:p>
        </p:txBody>
      </p:sp>
      <p:sp>
        <p:nvSpPr>
          <p:cNvPr id="3" name="Content Placeholder 2"/>
          <p:cNvSpPr>
            <a:spLocks noGrp="1"/>
          </p:cNvSpPr>
          <p:nvPr>
            <p:ph idx="1"/>
          </p:nvPr>
        </p:nvSpPr>
        <p:spPr/>
        <p:txBody>
          <a:bodyPr/>
          <a:lstStyle/>
          <a:p>
            <a:r>
              <a:rPr lang="en-US" dirty="0"/>
              <a:t>Key approaches:</a:t>
            </a:r>
          </a:p>
          <a:p>
            <a:pPr lvl="1"/>
            <a:r>
              <a:rPr lang="en-US" dirty="0"/>
              <a:t>Application framework: Pre-built structures (e.g. Django, Spring) that you extend.</a:t>
            </a:r>
          </a:p>
          <a:p>
            <a:pPr lvl="1"/>
            <a:r>
              <a:rPr lang="en-US" dirty="0"/>
              <a:t>Software produce lines (SPL): Families of similar products with shared components (e.g. Salesforce CRM variants)</a:t>
            </a:r>
          </a:p>
          <a:p>
            <a:pPr lvl="1"/>
            <a:r>
              <a:rPr lang="en-US" dirty="0"/>
              <a:t>COTS (Commercial Off-The-Shelf): Ready-made software adapted for specific needs (e.g. WordPress for websites)</a:t>
            </a:r>
          </a:p>
          <a:p>
            <a:pPr lvl="1"/>
            <a:r>
              <a:rPr lang="en-US" dirty="0"/>
              <a:t>Other: Component-based, open-source libraries, design patterns, and more</a:t>
            </a:r>
          </a:p>
        </p:txBody>
      </p:sp>
    </p:spTree>
    <p:extLst>
      <p:ext uri="{BB962C8B-B14F-4D97-AF65-F5344CB8AC3E}">
        <p14:creationId xmlns:p14="http://schemas.microsoft.com/office/powerpoint/2010/main" val="2618976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0262" y="239"/>
            <a:ext cx="10515600" cy="1325563"/>
          </a:xfrm>
        </p:spPr>
        <p:txBody>
          <a:bodyPr>
            <a:normAutofit/>
          </a:bodyPr>
          <a:lstStyle/>
          <a:p>
            <a:r>
              <a:rPr lang="en-US" sz="3200" dirty="0"/>
              <a:t>Hands-On: YOLO in Object Classification</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298574" y="147682"/>
            <a:ext cx="3990184" cy="3139217"/>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0262" y="1126518"/>
            <a:ext cx="4515289" cy="3306001"/>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53618" y="3366036"/>
            <a:ext cx="3703865" cy="3229478"/>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42504" y="3443503"/>
            <a:ext cx="4356669" cy="3074545"/>
          </a:xfrm>
          <a:prstGeom prst="rect">
            <a:avLst/>
          </a:prstGeom>
          <a:ln>
            <a:noFill/>
          </a:ln>
          <a:effectLst>
            <a:outerShdw blurRad="292100" dist="139700" dir="2700000" algn="tl" rotWithShape="0">
              <a:srgbClr val="333333">
                <a:alpha val="65000"/>
              </a:srgbClr>
            </a:outerShdw>
          </a:effectLst>
        </p:spPr>
      </p:pic>
      <p:sp>
        <p:nvSpPr>
          <p:cNvPr id="8" name="Oval 7"/>
          <p:cNvSpPr/>
          <p:nvPr/>
        </p:nvSpPr>
        <p:spPr>
          <a:xfrm>
            <a:off x="1138844" y="3690851"/>
            <a:ext cx="1814774" cy="19950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3100647" y="3690851"/>
            <a:ext cx="2152997" cy="30757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3219796" y="5943060"/>
            <a:ext cx="2152997" cy="30757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7861069" y="4200158"/>
            <a:ext cx="2152997" cy="30757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234785" y="3866308"/>
            <a:ext cx="2678938" cy="369332"/>
          </a:xfrm>
          <a:prstGeom prst="rect">
            <a:avLst/>
          </a:prstGeom>
          <a:noFill/>
        </p:spPr>
        <p:txBody>
          <a:bodyPr wrap="none" rtlCol="0">
            <a:spAutoFit/>
          </a:bodyPr>
          <a:lstStyle/>
          <a:p>
            <a:r>
              <a:rPr lang="en-US" dirty="0">
                <a:solidFill>
                  <a:srgbClr val="FF0000"/>
                </a:solidFill>
              </a:rPr>
              <a:t>1. Include the dependency</a:t>
            </a:r>
          </a:p>
        </p:txBody>
      </p:sp>
      <p:sp>
        <p:nvSpPr>
          <p:cNvPr id="13" name="TextBox 12"/>
          <p:cNvSpPr txBox="1"/>
          <p:nvPr/>
        </p:nvSpPr>
        <p:spPr>
          <a:xfrm>
            <a:off x="3675243" y="3321519"/>
            <a:ext cx="2554674" cy="369332"/>
          </a:xfrm>
          <a:prstGeom prst="rect">
            <a:avLst/>
          </a:prstGeom>
          <a:noFill/>
        </p:spPr>
        <p:txBody>
          <a:bodyPr wrap="none" rtlCol="0">
            <a:spAutoFit/>
          </a:bodyPr>
          <a:lstStyle/>
          <a:p>
            <a:r>
              <a:rPr lang="en-US" dirty="0">
                <a:solidFill>
                  <a:srgbClr val="FF0000"/>
                </a:solidFill>
              </a:rPr>
              <a:t>2. Import the component</a:t>
            </a:r>
          </a:p>
        </p:txBody>
      </p:sp>
      <p:sp>
        <p:nvSpPr>
          <p:cNvPr id="14" name="TextBox 13"/>
          <p:cNvSpPr txBox="1"/>
          <p:nvPr/>
        </p:nvSpPr>
        <p:spPr>
          <a:xfrm>
            <a:off x="3234019" y="6202114"/>
            <a:ext cx="2623795" cy="369332"/>
          </a:xfrm>
          <a:prstGeom prst="rect">
            <a:avLst/>
          </a:prstGeom>
          <a:noFill/>
        </p:spPr>
        <p:txBody>
          <a:bodyPr wrap="none" rtlCol="0">
            <a:spAutoFit/>
          </a:bodyPr>
          <a:lstStyle/>
          <a:p>
            <a:r>
              <a:rPr lang="en-US" dirty="0">
                <a:solidFill>
                  <a:srgbClr val="FF0000"/>
                </a:solidFill>
              </a:rPr>
              <a:t>3. Declare the component</a:t>
            </a:r>
          </a:p>
        </p:txBody>
      </p:sp>
      <p:sp>
        <p:nvSpPr>
          <p:cNvPr id="15" name="TextBox 14"/>
          <p:cNvSpPr txBox="1"/>
          <p:nvPr/>
        </p:nvSpPr>
        <p:spPr>
          <a:xfrm>
            <a:off x="7861069" y="4432519"/>
            <a:ext cx="2475293" cy="369332"/>
          </a:xfrm>
          <a:prstGeom prst="rect">
            <a:avLst/>
          </a:prstGeom>
          <a:noFill/>
        </p:spPr>
        <p:txBody>
          <a:bodyPr wrap="none" rtlCol="0">
            <a:spAutoFit/>
          </a:bodyPr>
          <a:lstStyle/>
          <a:p>
            <a:r>
              <a:rPr lang="en-US" dirty="0">
                <a:solidFill>
                  <a:srgbClr val="FF0000"/>
                </a:solidFill>
              </a:rPr>
              <a:t>4. Reuse the component</a:t>
            </a:r>
          </a:p>
        </p:txBody>
      </p:sp>
    </p:spTree>
    <p:extLst>
      <p:ext uri="{BB962C8B-B14F-4D97-AF65-F5344CB8AC3E}">
        <p14:creationId xmlns:p14="http://schemas.microsoft.com/office/powerpoint/2010/main" val="25892590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0262" y="239"/>
            <a:ext cx="10515600" cy="1325563"/>
          </a:xfrm>
        </p:spPr>
        <p:txBody>
          <a:bodyPr/>
          <a:lstStyle/>
          <a:p>
            <a:r>
              <a:rPr lang="en-US" dirty="0"/>
              <a:t>Hands-On: Reuse in Action</a:t>
            </a:r>
          </a:p>
        </p:txBody>
      </p:sp>
      <p:pic>
        <p:nvPicPr>
          <p:cNvPr id="18" name="Content Placeholder 1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852668" y="2407977"/>
            <a:ext cx="2746281" cy="3996155"/>
          </a:xfrm>
          <a:prstGeom prst="rect">
            <a:avLst/>
          </a:prstGeom>
          <a:ln>
            <a:noFill/>
          </a:ln>
          <a:effectLst>
            <a:outerShdw blurRad="292100" dist="139700" dir="2700000" algn="tl" rotWithShape="0">
              <a:srgbClr val="333333">
                <a:alpha val="65000"/>
              </a:srgbClr>
            </a:outerShdw>
          </a:effectLst>
        </p:spPr>
      </p:pic>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99855" y="4770155"/>
            <a:ext cx="3946253" cy="1775293"/>
          </a:xfrm>
          <a:prstGeom prst="rect">
            <a:avLst/>
          </a:prstGeom>
          <a:ln>
            <a:noFill/>
          </a:ln>
          <a:effectLst>
            <a:outerShdw blurRad="292100" dist="139700" dir="2700000" algn="tl" rotWithShape="0">
              <a:srgbClr val="333333">
                <a:alpha val="65000"/>
              </a:srgbClr>
            </a:outerShdw>
          </a:effectLst>
        </p:spPr>
      </p:pic>
      <p:pic>
        <p:nvPicPr>
          <p:cNvPr id="20" name="Picture 1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0254" y="1325802"/>
            <a:ext cx="3501918" cy="3444353"/>
          </a:xfrm>
          <a:prstGeom prst="rect">
            <a:avLst/>
          </a:prstGeom>
          <a:ln>
            <a:noFill/>
          </a:ln>
          <a:effectLst>
            <a:outerShdw blurRad="292100" dist="139700" dir="2700000" algn="tl" rotWithShape="0">
              <a:srgbClr val="333333">
                <a:alpha val="65000"/>
              </a:srgbClr>
            </a:outerShdw>
          </a:effectLst>
        </p:spPr>
      </p:pic>
      <p:sp>
        <p:nvSpPr>
          <p:cNvPr id="22" name="Oval 21"/>
          <p:cNvSpPr/>
          <p:nvPr/>
        </p:nvSpPr>
        <p:spPr>
          <a:xfrm>
            <a:off x="3852668" y="5657801"/>
            <a:ext cx="1778924" cy="26086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7396660" y="5707678"/>
            <a:ext cx="1778924" cy="26086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150254" y="4770155"/>
            <a:ext cx="2153025" cy="369332"/>
          </a:xfrm>
          <a:prstGeom prst="rect">
            <a:avLst/>
          </a:prstGeom>
          <a:noFill/>
        </p:spPr>
        <p:txBody>
          <a:bodyPr wrap="none" rtlCol="0">
            <a:spAutoFit/>
          </a:bodyPr>
          <a:lstStyle/>
          <a:p>
            <a:r>
              <a:rPr lang="en-US" dirty="0">
                <a:solidFill>
                  <a:srgbClr val="FF0000"/>
                </a:solidFill>
              </a:rPr>
              <a:t>1. Define the Paywall</a:t>
            </a:r>
          </a:p>
        </p:txBody>
      </p:sp>
      <p:sp>
        <p:nvSpPr>
          <p:cNvPr id="25" name="TextBox 24"/>
          <p:cNvSpPr txBox="1"/>
          <p:nvPr/>
        </p:nvSpPr>
        <p:spPr>
          <a:xfrm>
            <a:off x="3852668" y="2038645"/>
            <a:ext cx="2678938" cy="369332"/>
          </a:xfrm>
          <a:prstGeom prst="rect">
            <a:avLst/>
          </a:prstGeom>
          <a:noFill/>
        </p:spPr>
        <p:txBody>
          <a:bodyPr wrap="none" rtlCol="0">
            <a:spAutoFit/>
          </a:bodyPr>
          <a:lstStyle/>
          <a:p>
            <a:r>
              <a:rPr lang="en-US" dirty="0">
                <a:solidFill>
                  <a:srgbClr val="FF0000"/>
                </a:solidFill>
              </a:rPr>
              <a:t>2. Include the dependency</a:t>
            </a:r>
          </a:p>
        </p:txBody>
      </p:sp>
      <p:sp>
        <p:nvSpPr>
          <p:cNvPr id="26" name="TextBox 25"/>
          <p:cNvSpPr txBox="1"/>
          <p:nvPr/>
        </p:nvSpPr>
        <p:spPr>
          <a:xfrm>
            <a:off x="6946653" y="4400823"/>
            <a:ext cx="2475293" cy="369332"/>
          </a:xfrm>
          <a:prstGeom prst="rect">
            <a:avLst/>
          </a:prstGeom>
          <a:noFill/>
        </p:spPr>
        <p:txBody>
          <a:bodyPr wrap="none" rtlCol="0">
            <a:spAutoFit/>
          </a:bodyPr>
          <a:lstStyle/>
          <a:p>
            <a:r>
              <a:rPr lang="en-US" dirty="0">
                <a:solidFill>
                  <a:srgbClr val="FF0000"/>
                </a:solidFill>
              </a:rPr>
              <a:t>3. Reuse the component</a:t>
            </a:r>
          </a:p>
        </p:txBody>
      </p:sp>
      <p:pic>
        <p:nvPicPr>
          <p:cNvPr id="27" name="Picture 2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775701" y="117084"/>
            <a:ext cx="1721569" cy="3737180"/>
          </a:xfrm>
          <a:prstGeom prst="rect">
            <a:avLst/>
          </a:prstGeom>
          <a:ln>
            <a:noFill/>
          </a:ln>
          <a:effectLst>
            <a:outerShdw blurRad="292100" dist="139700" dir="2700000" algn="tl" rotWithShape="0">
              <a:srgbClr val="333333">
                <a:alpha val="65000"/>
              </a:srgbClr>
            </a:outerShdw>
          </a:effectLst>
        </p:spPr>
      </p:pic>
      <p:sp>
        <p:nvSpPr>
          <p:cNvPr id="28" name="TextBox 27"/>
          <p:cNvSpPr txBox="1"/>
          <p:nvPr/>
        </p:nvSpPr>
        <p:spPr>
          <a:xfrm>
            <a:off x="8958959" y="3823914"/>
            <a:ext cx="1355051" cy="369332"/>
          </a:xfrm>
          <a:prstGeom prst="rect">
            <a:avLst/>
          </a:prstGeom>
          <a:noFill/>
        </p:spPr>
        <p:txBody>
          <a:bodyPr wrap="none" rtlCol="0">
            <a:spAutoFit/>
          </a:bodyPr>
          <a:lstStyle/>
          <a:p>
            <a:r>
              <a:rPr lang="en-US" dirty="0">
                <a:solidFill>
                  <a:srgbClr val="FF0000"/>
                </a:solidFill>
              </a:rPr>
              <a:t>4. End result</a:t>
            </a:r>
          </a:p>
        </p:txBody>
      </p:sp>
    </p:spTree>
    <p:extLst>
      <p:ext uri="{BB962C8B-B14F-4D97-AF65-F5344CB8AC3E}">
        <p14:creationId xmlns:p14="http://schemas.microsoft.com/office/powerpoint/2010/main" val="6019716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Framework</a:t>
            </a:r>
          </a:p>
        </p:txBody>
      </p:sp>
      <p:sp>
        <p:nvSpPr>
          <p:cNvPr id="3" name="Content Placeholder 2"/>
          <p:cNvSpPr>
            <a:spLocks noGrp="1"/>
          </p:cNvSpPr>
          <p:nvPr>
            <p:ph idx="1"/>
          </p:nvPr>
        </p:nvSpPr>
        <p:spPr/>
        <p:txBody>
          <a:bodyPr/>
          <a:lstStyle/>
          <a:p>
            <a:r>
              <a:rPr lang="en-US" dirty="0"/>
              <a:t>Application framework: Build on a solid foundation</a:t>
            </a:r>
          </a:p>
          <a:p>
            <a:endParaRPr lang="en-US" dirty="0"/>
          </a:p>
          <a:p>
            <a:r>
              <a:rPr lang="en-US" dirty="0"/>
              <a:t>Definition: A generic structure (e.g. a set of classes) that you extend to create specific applications</a:t>
            </a:r>
          </a:p>
          <a:p>
            <a:endParaRPr lang="en-US" dirty="0"/>
          </a:p>
          <a:p>
            <a:r>
              <a:rPr lang="en-US" dirty="0"/>
              <a:t>Examples:</a:t>
            </a:r>
          </a:p>
          <a:p>
            <a:pPr lvl="1"/>
            <a:r>
              <a:rPr lang="en-US" dirty="0"/>
              <a:t>Web framework: Django (Python), Spring (Java)</a:t>
            </a:r>
          </a:p>
          <a:p>
            <a:pPr lvl="1"/>
            <a:r>
              <a:rPr lang="en-US" dirty="0"/>
              <a:t>Mobile framework: Flutter (cross-platform apps)</a:t>
            </a:r>
          </a:p>
        </p:txBody>
      </p:sp>
    </p:spTree>
    <p:extLst>
      <p:ext uri="{BB962C8B-B14F-4D97-AF65-F5344CB8AC3E}">
        <p14:creationId xmlns:p14="http://schemas.microsoft.com/office/powerpoint/2010/main" val="2105507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Framework</a:t>
            </a:r>
          </a:p>
        </p:txBody>
      </p:sp>
      <p:sp>
        <p:nvSpPr>
          <p:cNvPr id="3" name="Content Placeholder 2"/>
          <p:cNvSpPr>
            <a:spLocks noGrp="1"/>
          </p:cNvSpPr>
          <p:nvPr>
            <p:ph idx="1"/>
          </p:nvPr>
        </p:nvSpPr>
        <p:spPr/>
        <p:txBody>
          <a:bodyPr>
            <a:normAutofit lnSpcReduction="10000"/>
          </a:bodyPr>
          <a:lstStyle/>
          <a:p>
            <a:r>
              <a:rPr lang="en-US" dirty="0"/>
              <a:t>Frameworks are like pre-built foundations. You save time from starting from the scratch by adding your customize features to the foundations.</a:t>
            </a:r>
          </a:p>
          <a:p>
            <a:endParaRPr lang="en-US" dirty="0"/>
          </a:p>
          <a:p>
            <a:r>
              <a:rPr lang="en-US" dirty="0"/>
              <a:t>How they work: Provide common features </a:t>
            </a:r>
            <a:r>
              <a:rPr lang="en-US" b="0" i="0" u="none" strike="noStrike" dirty="0">
                <a:solidFill>
                  <a:srgbClr val="000000"/>
                </a:solidFill>
                <a:effectLst/>
              </a:rPr>
              <a:t>(e.g., security, database support)</a:t>
            </a:r>
            <a:r>
              <a:rPr lang="en-US" dirty="0"/>
              <a:t> that you customize.</a:t>
            </a:r>
          </a:p>
          <a:p>
            <a:endParaRPr lang="en-US" dirty="0"/>
          </a:p>
          <a:p>
            <a:r>
              <a:rPr lang="en-US" dirty="0"/>
              <a:t>Analogy: Think of a framework as a house’s basic infrastructure such as plumbing, electricity, roofing and wall. You can design the details and add your own fitting.</a:t>
            </a:r>
          </a:p>
        </p:txBody>
      </p:sp>
    </p:spTree>
    <p:extLst>
      <p:ext uri="{BB962C8B-B14F-4D97-AF65-F5344CB8AC3E}">
        <p14:creationId xmlns:p14="http://schemas.microsoft.com/office/powerpoint/2010/main" val="15526361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rcRect t="10882" b="17839"/>
          <a:stretch/>
        </p:blipFill>
        <p:spPr>
          <a:xfrm>
            <a:off x="3687921" y="0"/>
            <a:ext cx="5340465" cy="6784149"/>
          </a:xfrm>
        </p:spPr>
      </p:pic>
    </p:spTree>
    <p:extLst>
      <p:ext uri="{BB962C8B-B14F-4D97-AF65-F5344CB8AC3E}">
        <p14:creationId xmlns:p14="http://schemas.microsoft.com/office/powerpoint/2010/main" val="2896123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Extending Framework</a:t>
            </a:r>
          </a:p>
        </p:txBody>
      </p:sp>
      <p:sp>
        <p:nvSpPr>
          <p:cNvPr id="3" name="Content Placeholder 2"/>
          <p:cNvSpPr>
            <a:spLocks noGrp="1"/>
          </p:cNvSpPr>
          <p:nvPr>
            <p:ph idx="1"/>
          </p:nvPr>
        </p:nvSpPr>
        <p:spPr/>
        <p:txBody>
          <a:bodyPr/>
          <a:lstStyle/>
          <a:p>
            <a:r>
              <a:rPr lang="en-US" dirty="0"/>
              <a:t>Extension methods:</a:t>
            </a:r>
          </a:p>
          <a:p>
            <a:pPr lvl="1"/>
            <a:r>
              <a:rPr lang="en-US" dirty="0"/>
              <a:t>Inheritance: Create subclasses from framework classes.</a:t>
            </a:r>
          </a:p>
          <a:p>
            <a:pPr lvl="1"/>
            <a:r>
              <a:rPr lang="en-US" dirty="0"/>
              <a:t>Callbacks: Register functions to be called at specific times or events.</a:t>
            </a:r>
          </a:p>
          <a:p>
            <a:pPr lvl="1"/>
            <a:r>
              <a:rPr lang="en-US" dirty="0"/>
              <a:t>Hooks: Insert custom code at predefined points.</a:t>
            </a:r>
          </a:p>
          <a:p>
            <a:pPr lvl="1"/>
            <a:endParaRPr lang="en-US" dirty="0"/>
          </a:p>
          <a:p>
            <a:endParaRPr lang="en-US" dirty="0"/>
          </a:p>
        </p:txBody>
      </p:sp>
    </p:spTree>
    <p:extLst>
      <p:ext uri="{BB962C8B-B14F-4D97-AF65-F5344CB8AC3E}">
        <p14:creationId xmlns:p14="http://schemas.microsoft.com/office/powerpoint/2010/main" val="685456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64F3A-AFF6-68BF-0CC2-5177B6CEBE64}"/>
              </a:ext>
            </a:extLst>
          </p:cNvPr>
          <p:cNvSpPr>
            <a:spLocks noGrp="1"/>
          </p:cNvSpPr>
          <p:nvPr>
            <p:ph type="title"/>
          </p:nvPr>
        </p:nvSpPr>
        <p:spPr/>
        <p:txBody>
          <a:bodyPr/>
          <a:lstStyle/>
          <a:p>
            <a:r>
              <a:rPr lang="en-CN" dirty="0"/>
              <a:t>Mini Research</a:t>
            </a:r>
          </a:p>
        </p:txBody>
      </p:sp>
      <p:sp>
        <p:nvSpPr>
          <p:cNvPr id="3" name="Content Placeholder 2">
            <a:extLst>
              <a:ext uri="{FF2B5EF4-FFF2-40B4-BE49-F238E27FC236}">
                <a16:creationId xmlns:a16="http://schemas.microsoft.com/office/drawing/2014/main" id="{4FEC7B75-F740-9FC5-D1B0-E33AA3F9422D}"/>
              </a:ext>
            </a:extLst>
          </p:cNvPr>
          <p:cNvSpPr>
            <a:spLocks noGrp="1"/>
          </p:cNvSpPr>
          <p:nvPr>
            <p:ph idx="1"/>
          </p:nvPr>
        </p:nvSpPr>
        <p:spPr/>
        <p:txBody>
          <a:bodyPr/>
          <a:lstStyle/>
          <a:p>
            <a:r>
              <a:rPr lang="en-US" b="0" i="0" u="none" strike="noStrike" dirty="0">
                <a:solidFill>
                  <a:srgbClr val="000000"/>
                </a:solidFill>
                <a:effectLst/>
              </a:rPr>
              <a:t>Imagine you’re building a dynamic web app—say, a live music playlist editor—using a framework like React or Django. Your app needs to respond to user actions and lifecycle events. Dive into the roles of </a:t>
            </a:r>
            <a:r>
              <a:rPr lang="en-US" b="1" i="0" u="none" strike="noStrike" dirty="0">
                <a:solidFill>
                  <a:srgbClr val="000000"/>
                </a:solidFill>
                <a:effectLst/>
              </a:rPr>
              <a:t>callbacks</a:t>
            </a:r>
            <a:r>
              <a:rPr lang="en-US" b="0" i="0" u="none" strike="noStrike" dirty="0">
                <a:solidFill>
                  <a:srgbClr val="000000"/>
                </a:solidFill>
                <a:effectLst/>
              </a:rPr>
              <a:t> and </a:t>
            </a:r>
            <a:r>
              <a:rPr lang="en-US" b="1" i="0" u="none" strike="noStrike" dirty="0">
                <a:solidFill>
                  <a:srgbClr val="000000"/>
                </a:solidFill>
                <a:effectLst/>
              </a:rPr>
              <a:t>hooks</a:t>
            </a:r>
            <a:r>
              <a:rPr lang="en-US" b="0" i="0" u="none" strike="noStrike" dirty="0">
                <a:solidFill>
                  <a:srgbClr val="000000"/>
                </a:solidFill>
                <a:effectLst/>
              </a:rPr>
              <a:t>: how do they work in a web framework, and what sets them apart in bringing your app to life?</a:t>
            </a:r>
          </a:p>
          <a:p>
            <a:endParaRPr lang="en-CN" dirty="0"/>
          </a:p>
        </p:txBody>
      </p:sp>
    </p:spTree>
    <p:extLst>
      <p:ext uri="{BB962C8B-B14F-4D97-AF65-F5344CB8AC3E}">
        <p14:creationId xmlns:p14="http://schemas.microsoft.com/office/powerpoint/2010/main" val="1689827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69A36-C754-C1F3-70F8-F4E38BFC5189}"/>
              </a:ext>
            </a:extLst>
          </p:cNvPr>
          <p:cNvSpPr>
            <a:spLocks noGrp="1"/>
          </p:cNvSpPr>
          <p:nvPr>
            <p:ph type="title"/>
          </p:nvPr>
        </p:nvSpPr>
        <p:spPr/>
        <p:txBody>
          <a:bodyPr/>
          <a:lstStyle/>
          <a:p>
            <a:r>
              <a:rPr lang="en-CN" dirty="0"/>
              <a:t>Topics</a:t>
            </a:r>
          </a:p>
        </p:txBody>
      </p:sp>
      <p:sp>
        <p:nvSpPr>
          <p:cNvPr id="3" name="Content Placeholder 2">
            <a:extLst>
              <a:ext uri="{FF2B5EF4-FFF2-40B4-BE49-F238E27FC236}">
                <a16:creationId xmlns:a16="http://schemas.microsoft.com/office/drawing/2014/main" id="{729EBA01-1FFB-3C7B-EDA9-01FB38FB59E9}"/>
              </a:ext>
            </a:extLst>
          </p:cNvPr>
          <p:cNvSpPr>
            <a:spLocks noGrp="1"/>
          </p:cNvSpPr>
          <p:nvPr>
            <p:ph idx="1"/>
          </p:nvPr>
        </p:nvSpPr>
        <p:spPr/>
        <p:txBody>
          <a:bodyPr/>
          <a:lstStyle/>
          <a:p>
            <a:r>
              <a:rPr lang="en-CN" dirty="0"/>
              <a:t>Introduction to Software Reuse</a:t>
            </a:r>
          </a:p>
          <a:p>
            <a:r>
              <a:rPr lang="en-CN" dirty="0"/>
              <a:t>Benefits and Challenges of Software Reuse</a:t>
            </a:r>
          </a:p>
          <a:p>
            <a:r>
              <a:rPr lang="en-CN" dirty="0"/>
              <a:t>Key Software Reuse Strategies: -</a:t>
            </a:r>
          </a:p>
          <a:p>
            <a:pPr lvl="1"/>
            <a:r>
              <a:rPr lang="en-CN" dirty="0"/>
              <a:t>Application Framework</a:t>
            </a:r>
          </a:p>
          <a:p>
            <a:pPr lvl="1"/>
            <a:r>
              <a:rPr lang="en-CN" dirty="0"/>
              <a:t>Software Product Lines</a:t>
            </a:r>
          </a:p>
          <a:p>
            <a:pPr lvl="1"/>
            <a:r>
              <a:rPr lang="en-CN" dirty="0"/>
              <a:t>Commercial Off-The-Shelf</a:t>
            </a:r>
          </a:p>
        </p:txBody>
      </p:sp>
    </p:spTree>
    <p:extLst>
      <p:ext uri="{BB962C8B-B14F-4D97-AF65-F5344CB8AC3E}">
        <p14:creationId xmlns:p14="http://schemas.microsoft.com/office/powerpoint/2010/main" val="1280595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Extending Framework</a:t>
            </a:r>
          </a:p>
        </p:txBody>
      </p:sp>
      <p:sp>
        <p:nvSpPr>
          <p:cNvPr id="3" name="Content Placeholder 2"/>
          <p:cNvSpPr>
            <a:spLocks noGrp="1"/>
          </p:cNvSpPr>
          <p:nvPr>
            <p:ph idx="1"/>
          </p:nvPr>
        </p:nvSpPr>
        <p:spPr/>
        <p:txBody>
          <a:bodyPr/>
          <a:lstStyle/>
          <a:p>
            <a:r>
              <a:rPr lang="en-US" dirty="0"/>
              <a:t>Example for the implementation of hook in Spring framework</a:t>
            </a:r>
          </a:p>
          <a:p>
            <a:pPr lvl="1"/>
            <a:endParaRPr lang="en-US" dirty="0"/>
          </a:p>
          <a:p>
            <a:endParaRPr lang="en-US" dirty="0"/>
          </a:p>
        </p:txBody>
      </p:sp>
      <p:pic>
        <p:nvPicPr>
          <p:cNvPr id="4" name="Picture 3"/>
          <p:cNvPicPr>
            <a:picLocks noChangeAspect="1"/>
          </p:cNvPicPr>
          <p:nvPr/>
        </p:nvPicPr>
        <p:blipFill>
          <a:blip r:embed="rId2"/>
          <a:stretch>
            <a:fillRect/>
          </a:stretch>
        </p:blipFill>
        <p:spPr>
          <a:xfrm>
            <a:off x="296488" y="2747934"/>
            <a:ext cx="5665056" cy="3761537"/>
          </a:xfrm>
          <a:prstGeom prst="rect">
            <a:avLst/>
          </a:prstGeom>
        </p:spPr>
      </p:pic>
      <p:pic>
        <p:nvPicPr>
          <p:cNvPr id="5" name="Picture 4"/>
          <p:cNvPicPr>
            <a:picLocks noChangeAspect="1"/>
          </p:cNvPicPr>
          <p:nvPr/>
        </p:nvPicPr>
        <p:blipFill>
          <a:blip r:embed="rId3"/>
          <a:stretch>
            <a:fillRect/>
          </a:stretch>
        </p:blipFill>
        <p:spPr>
          <a:xfrm>
            <a:off x="6416040" y="2403543"/>
            <a:ext cx="4937760" cy="4105928"/>
          </a:xfrm>
          <a:prstGeom prst="rect">
            <a:avLst/>
          </a:prstGeom>
        </p:spPr>
      </p:pic>
    </p:spTree>
    <p:extLst>
      <p:ext uri="{BB962C8B-B14F-4D97-AF65-F5344CB8AC3E}">
        <p14:creationId xmlns:p14="http://schemas.microsoft.com/office/powerpoint/2010/main" val="27438102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78547-F91C-D9FA-FA39-22F13911097F}"/>
              </a:ext>
            </a:extLst>
          </p:cNvPr>
          <p:cNvSpPr>
            <a:spLocks noGrp="1"/>
          </p:cNvSpPr>
          <p:nvPr>
            <p:ph type="title"/>
          </p:nvPr>
        </p:nvSpPr>
        <p:spPr/>
        <p:txBody>
          <a:bodyPr/>
          <a:lstStyle/>
          <a:p>
            <a:r>
              <a:rPr lang="en-CN" dirty="0"/>
              <a:t>Chanllenges of Application Framework</a:t>
            </a:r>
          </a:p>
        </p:txBody>
      </p:sp>
      <p:sp>
        <p:nvSpPr>
          <p:cNvPr id="3" name="Content Placeholder 2">
            <a:extLst>
              <a:ext uri="{FF2B5EF4-FFF2-40B4-BE49-F238E27FC236}">
                <a16:creationId xmlns:a16="http://schemas.microsoft.com/office/drawing/2014/main" id="{5B1D70BB-DC8E-1DF7-40C4-3D229B385864}"/>
              </a:ext>
            </a:extLst>
          </p:cNvPr>
          <p:cNvSpPr>
            <a:spLocks noGrp="1"/>
          </p:cNvSpPr>
          <p:nvPr>
            <p:ph idx="1"/>
          </p:nvPr>
        </p:nvSpPr>
        <p:spPr/>
        <p:txBody>
          <a:bodyPr>
            <a:normAutofit/>
          </a:bodyPr>
          <a:lstStyle/>
          <a:p>
            <a:r>
              <a:rPr lang="en-US" sz="3200" b="1" i="0" u="none" strike="noStrike" dirty="0">
                <a:solidFill>
                  <a:srgbClr val="000000"/>
                </a:solidFill>
                <a:effectLst/>
              </a:rPr>
              <a:t>Learning Curve</a:t>
            </a:r>
            <a:r>
              <a:rPr lang="en-US" sz="3200" b="0" i="0" u="none" strike="noStrike" dirty="0">
                <a:solidFill>
                  <a:srgbClr val="000000"/>
                </a:solidFill>
                <a:effectLst/>
              </a:rPr>
              <a:t>: Steep initial effort to understand and adapt the framework (e.g., mastering Django’s structure).</a:t>
            </a:r>
          </a:p>
          <a:p>
            <a:endParaRPr lang="en-US" sz="3200" b="0" i="0" u="none" strike="noStrike" dirty="0">
              <a:solidFill>
                <a:srgbClr val="000000"/>
              </a:solidFill>
              <a:effectLst/>
            </a:endParaRPr>
          </a:p>
          <a:p>
            <a:r>
              <a:rPr lang="en-US" sz="3200" b="1" i="0" u="none" strike="noStrike" dirty="0">
                <a:solidFill>
                  <a:srgbClr val="000000"/>
                </a:solidFill>
                <a:effectLst/>
              </a:rPr>
              <a:t>Overhead</a:t>
            </a:r>
            <a:r>
              <a:rPr lang="en-US" sz="3200" b="0" i="0" u="none" strike="noStrike" dirty="0">
                <a:solidFill>
                  <a:srgbClr val="000000"/>
                </a:solidFill>
                <a:effectLst/>
              </a:rPr>
              <a:t>: May include unused features, bloating the app (e.g., extra libraries in React).</a:t>
            </a:r>
          </a:p>
        </p:txBody>
      </p:sp>
    </p:spTree>
    <p:extLst>
      <p:ext uri="{BB962C8B-B14F-4D97-AF65-F5344CB8AC3E}">
        <p14:creationId xmlns:p14="http://schemas.microsoft.com/office/powerpoint/2010/main" val="36000571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78AAC-0862-E6CD-9A95-7392DEBA4AA9}"/>
              </a:ext>
            </a:extLst>
          </p:cNvPr>
          <p:cNvSpPr>
            <a:spLocks noGrp="1"/>
          </p:cNvSpPr>
          <p:nvPr>
            <p:ph type="title"/>
          </p:nvPr>
        </p:nvSpPr>
        <p:spPr/>
        <p:txBody>
          <a:bodyPr/>
          <a:lstStyle/>
          <a:p>
            <a:r>
              <a:rPr lang="en-CN" dirty="0"/>
              <a:t>Application Framework vs. Libraries</a:t>
            </a:r>
          </a:p>
        </p:txBody>
      </p:sp>
      <p:sp>
        <p:nvSpPr>
          <p:cNvPr id="3" name="Content Placeholder 2">
            <a:extLst>
              <a:ext uri="{FF2B5EF4-FFF2-40B4-BE49-F238E27FC236}">
                <a16:creationId xmlns:a16="http://schemas.microsoft.com/office/drawing/2014/main" id="{471DFE6E-CC5E-10DB-C9D3-4DD63B1B1796}"/>
              </a:ext>
            </a:extLst>
          </p:cNvPr>
          <p:cNvSpPr>
            <a:spLocks noGrp="1"/>
          </p:cNvSpPr>
          <p:nvPr>
            <p:ph idx="1"/>
          </p:nvPr>
        </p:nvSpPr>
        <p:spPr/>
        <p:txBody>
          <a:bodyPr/>
          <a:lstStyle/>
          <a:p>
            <a:r>
              <a:rPr lang="en-US" b="1" i="0" u="none" strike="noStrike" dirty="0">
                <a:solidFill>
                  <a:srgbClr val="000000"/>
                </a:solidFill>
                <a:effectLst/>
              </a:rPr>
              <a:t>Application Frameworks</a:t>
            </a:r>
            <a:r>
              <a:rPr lang="en-US" b="0" i="0" u="none" strike="noStrike" dirty="0">
                <a:solidFill>
                  <a:srgbClr val="000000"/>
                </a:solidFill>
                <a:effectLst/>
              </a:rPr>
              <a:t>:  </a:t>
            </a:r>
            <a:endParaRPr lang="en-US" dirty="0">
              <a:solidFill>
                <a:srgbClr val="4078F2"/>
              </a:solidFill>
            </a:endParaRPr>
          </a:p>
          <a:p>
            <a:pPr lvl="1"/>
            <a:r>
              <a:rPr lang="en-US" b="0" i="0" u="none" strike="noStrike" dirty="0">
                <a:solidFill>
                  <a:srgbClr val="000000"/>
                </a:solidFill>
                <a:effectLst/>
              </a:rPr>
              <a:t>Structure for entire apps (e.g., Django).</a:t>
            </a:r>
          </a:p>
          <a:p>
            <a:pPr lvl="1"/>
            <a:r>
              <a:rPr lang="en-US" b="0" i="0" u="none" strike="noStrike" dirty="0">
                <a:solidFill>
                  <a:srgbClr val="000000"/>
                </a:solidFill>
                <a:effectLst/>
              </a:rPr>
              <a:t>Controls flow—you extend it.</a:t>
            </a:r>
          </a:p>
          <a:p>
            <a:pPr marL="457200" lvl="1" indent="0">
              <a:buNone/>
            </a:pPr>
            <a:endParaRPr lang="en-US" b="0" i="0" u="none" strike="noStrike" dirty="0">
              <a:solidFill>
                <a:srgbClr val="000000"/>
              </a:solidFill>
              <a:effectLst/>
            </a:endParaRPr>
          </a:p>
          <a:p>
            <a:r>
              <a:rPr lang="en-US" b="1" i="0" u="none" strike="noStrike" dirty="0">
                <a:solidFill>
                  <a:srgbClr val="000000"/>
                </a:solidFill>
                <a:effectLst/>
              </a:rPr>
              <a:t>Software Libraries</a:t>
            </a:r>
            <a:r>
              <a:rPr lang="en-US" b="0" i="0" u="none" strike="noStrike" dirty="0">
                <a:solidFill>
                  <a:srgbClr val="000000"/>
                </a:solidFill>
                <a:effectLst/>
              </a:rPr>
              <a:t>:  </a:t>
            </a:r>
            <a:endParaRPr lang="en-US" dirty="0">
              <a:solidFill>
                <a:srgbClr val="4078F2"/>
              </a:solidFill>
            </a:endParaRPr>
          </a:p>
          <a:p>
            <a:pPr lvl="1"/>
            <a:r>
              <a:rPr lang="en-US" b="0" i="0" u="none" strike="noStrike" dirty="0">
                <a:solidFill>
                  <a:srgbClr val="000000"/>
                </a:solidFill>
                <a:effectLst/>
              </a:rPr>
              <a:t>Tools for specific tasks (e.g., Requests).</a:t>
            </a:r>
          </a:p>
          <a:p>
            <a:pPr lvl="1"/>
            <a:r>
              <a:rPr lang="en-US" b="0" i="0" u="none" strike="noStrike" dirty="0">
                <a:solidFill>
                  <a:srgbClr val="000000"/>
                </a:solidFill>
                <a:effectLst/>
              </a:rPr>
              <a:t>You control flow—call as needed. </a:t>
            </a:r>
          </a:p>
          <a:p>
            <a:endParaRPr lang="en-CN" dirty="0"/>
          </a:p>
        </p:txBody>
      </p:sp>
    </p:spTree>
    <p:extLst>
      <p:ext uri="{BB962C8B-B14F-4D97-AF65-F5344CB8AC3E}">
        <p14:creationId xmlns:p14="http://schemas.microsoft.com/office/powerpoint/2010/main" val="8015889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F197DD-A143-32CC-483F-AF1634F003E6}"/>
            </a:ext>
          </a:extLst>
        </p:cNvPr>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44395575-1F8D-86DE-3E69-DAB554DD4667}"/>
              </a:ext>
            </a:extLst>
          </p:cNvPr>
          <p:cNvGraphicFramePr>
            <a:graphicFrameLocks noGrp="1"/>
          </p:cNvGraphicFramePr>
          <p:nvPr>
            <p:ph idx="1"/>
            <p:extLst>
              <p:ext uri="{D42A27DB-BD31-4B8C-83A1-F6EECF244321}">
                <p14:modId xmlns:p14="http://schemas.microsoft.com/office/powerpoint/2010/main" val="2299471428"/>
              </p:ext>
            </p:extLst>
          </p:nvPr>
        </p:nvGraphicFramePr>
        <p:xfrm>
          <a:off x="838201" y="134620"/>
          <a:ext cx="10515597" cy="6588760"/>
        </p:xfrm>
        <a:graphic>
          <a:graphicData uri="http://schemas.openxmlformats.org/drawingml/2006/table">
            <a:tbl>
              <a:tblPr firstRow="1" bandRow="1">
                <a:tableStyleId>{5C22544A-7EE6-4342-B048-85BDC9FD1C3A}</a:tableStyleId>
              </a:tblPr>
              <a:tblGrid>
                <a:gridCol w="2178269">
                  <a:extLst>
                    <a:ext uri="{9D8B030D-6E8A-4147-A177-3AD203B41FA5}">
                      <a16:colId xmlns:a16="http://schemas.microsoft.com/office/drawing/2014/main" val="1570579055"/>
                    </a:ext>
                  </a:extLst>
                </a:gridCol>
                <a:gridCol w="3888828">
                  <a:extLst>
                    <a:ext uri="{9D8B030D-6E8A-4147-A177-3AD203B41FA5}">
                      <a16:colId xmlns:a16="http://schemas.microsoft.com/office/drawing/2014/main" val="1880246003"/>
                    </a:ext>
                  </a:extLst>
                </a:gridCol>
                <a:gridCol w="4448500">
                  <a:extLst>
                    <a:ext uri="{9D8B030D-6E8A-4147-A177-3AD203B41FA5}">
                      <a16:colId xmlns:a16="http://schemas.microsoft.com/office/drawing/2014/main" val="3942165829"/>
                    </a:ext>
                  </a:extLst>
                </a:gridCol>
              </a:tblGrid>
              <a:tr h="370840">
                <a:tc>
                  <a:txBody>
                    <a:bodyPr/>
                    <a:lstStyle/>
                    <a:p>
                      <a:endParaRPr lang="en-CN" dirty="0"/>
                    </a:p>
                  </a:txBody>
                  <a:tcPr/>
                </a:tc>
                <a:tc>
                  <a:txBody>
                    <a:bodyPr/>
                    <a:lstStyle/>
                    <a:p>
                      <a:r>
                        <a:rPr lang="en-CN" dirty="0"/>
                        <a:t>Application Framework</a:t>
                      </a:r>
                    </a:p>
                  </a:txBody>
                  <a:tcPr/>
                </a:tc>
                <a:tc>
                  <a:txBody>
                    <a:bodyPr/>
                    <a:lstStyle/>
                    <a:p>
                      <a:r>
                        <a:rPr lang="en-CN" dirty="0"/>
                        <a:t>Software Library</a:t>
                      </a:r>
                    </a:p>
                  </a:txBody>
                  <a:tcPr/>
                </a:tc>
                <a:extLst>
                  <a:ext uri="{0D108BD9-81ED-4DB2-BD59-A6C34878D82A}">
                    <a16:rowId xmlns:a16="http://schemas.microsoft.com/office/drawing/2014/main" val="182842548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Definition</a:t>
                      </a:r>
                    </a:p>
                    <a:p>
                      <a:endParaRPr lang="en-C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A pre-built, reusable structure or skeleton that provides a foundation for developing applications.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Django (web apps), Spring (enterprise apps)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A collection of reusable functions, classes, or utilities that developers call to perform specific tasks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NumPy (math operations), jQuery (DOM manipulation)</a:t>
                      </a:r>
                    </a:p>
                  </a:txBody>
                  <a:tcPr/>
                </a:tc>
                <a:extLst>
                  <a:ext uri="{0D108BD9-81ED-4DB2-BD59-A6C34878D82A}">
                    <a16:rowId xmlns:a16="http://schemas.microsoft.com/office/drawing/2014/main" val="49903526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Control Flow</a:t>
                      </a:r>
                    </a:p>
                    <a:p>
                      <a:endParaRPr lang="en-C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Uses an </a:t>
                      </a:r>
                      <a:r>
                        <a:rPr lang="en-US" sz="1800" b="1" i="0" u="none" strike="noStrike" kern="1200" dirty="0">
                          <a:solidFill>
                            <a:schemeClr val="dk1"/>
                          </a:solidFill>
                          <a:effectLst/>
                          <a:latin typeface="+mn-lt"/>
                          <a:ea typeface="+mn-ea"/>
                          <a:cs typeface="+mn-cs"/>
                        </a:rPr>
                        <a:t>inversion of control (IoC)</a:t>
                      </a:r>
                      <a:r>
                        <a:rPr lang="en-US" sz="1800" b="0" i="0" u="none" strike="noStrike" kern="1200" dirty="0">
                          <a:solidFill>
                            <a:schemeClr val="dk1"/>
                          </a:solidFill>
                          <a:effectLst/>
                          <a:latin typeface="+mn-lt"/>
                          <a:ea typeface="+mn-ea"/>
                          <a:cs typeface="+mn-cs"/>
                        </a:rPr>
                        <a:t> model—</a:t>
                      </a:r>
                      <a:r>
                        <a:rPr lang="en-US" sz="1800" b="0" i="1" u="none" strike="noStrike" kern="1200" dirty="0">
                          <a:solidFill>
                            <a:schemeClr val="dk1"/>
                          </a:solidFill>
                          <a:effectLst/>
                          <a:latin typeface="+mn-lt"/>
                          <a:ea typeface="+mn-ea"/>
                          <a:cs typeface="+mn-cs"/>
                        </a:rPr>
                        <a:t>the framework controls the flow</a:t>
                      </a:r>
                      <a:r>
                        <a:rPr lang="en-US" sz="1800" b="0" i="0" u="none" strike="noStrike" kern="1200" dirty="0">
                          <a:solidFill>
                            <a:schemeClr val="dk1"/>
                          </a:solidFill>
                          <a:effectLst/>
                          <a:latin typeface="+mn-lt"/>
                          <a:ea typeface="+mn-ea"/>
                          <a:cs typeface="+mn-cs"/>
                        </a:rPr>
                        <a:t>. Developers plug their code into predefined entry points (e.g., hooks, callbacks) dictated by the framework</a:t>
                      </a:r>
                      <a:r>
                        <a:rPr lang="en-CN" sz="1800" b="0" i="0" u="none" strike="noStrike" kern="1200" dirty="0">
                          <a:solidFill>
                            <a:schemeClr val="dk1"/>
                          </a:solidFill>
                          <a:effectLst/>
                          <a:latin typeface="+mn-lt"/>
                          <a:ea typeface="+mn-ea"/>
                          <a:cs typeface="+mn-cs"/>
                        </a:rPr>
                        <a:t>.</a:t>
                      </a:r>
                      <a:endParaRPr lang="en-US" sz="1800" b="0" i="0" u="none" strike="noStrike"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The developer retains control—</a:t>
                      </a:r>
                      <a:r>
                        <a:rPr lang="en-US" sz="1800" b="0" i="1" u="none" strike="noStrike" kern="1200" dirty="0">
                          <a:solidFill>
                            <a:schemeClr val="dk1"/>
                          </a:solidFill>
                          <a:effectLst/>
                          <a:latin typeface="+mn-lt"/>
                          <a:ea typeface="+mn-ea"/>
                          <a:cs typeface="+mn-cs"/>
                        </a:rPr>
                        <a:t>you call the library</a:t>
                      </a:r>
                      <a:r>
                        <a:rPr lang="en-US" sz="1800" b="0" i="0" u="none" strike="noStrike" kern="1200" dirty="0">
                          <a:solidFill>
                            <a:schemeClr val="dk1"/>
                          </a:solidFill>
                          <a:effectLst/>
                          <a:latin typeface="+mn-lt"/>
                          <a:ea typeface="+mn-ea"/>
                          <a:cs typeface="+mn-cs"/>
                        </a:rPr>
                        <a:t> when you need its functionality</a:t>
                      </a:r>
                    </a:p>
                    <a:p>
                      <a:endParaRPr lang="en-CN" dirty="0"/>
                    </a:p>
                  </a:txBody>
                  <a:tcPr/>
                </a:tc>
                <a:extLst>
                  <a:ext uri="{0D108BD9-81ED-4DB2-BD59-A6C34878D82A}">
                    <a16:rowId xmlns:a16="http://schemas.microsoft.com/office/drawing/2014/main" val="319974441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Scope and Scale</a:t>
                      </a:r>
                    </a:p>
                    <a:p>
                      <a:endParaRPr lang="en-C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Broad scope, often covering an entire application domain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Narrower scope, focusing on specific tasks or features</a:t>
                      </a:r>
                    </a:p>
                  </a:txBody>
                  <a:tcPr/>
                </a:tc>
                <a:extLst>
                  <a:ext uri="{0D108BD9-81ED-4DB2-BD59-A6C34878D82A}">
                    <a16:rowId xmlns:a16="http://schemas.microsoft.com/office/drawing/2014/main" val="279216926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Customization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Customization happens within the framework’s constraints—developers extend or override its predefined behaviors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More flexible—developers use only what they need and integrate it however they want, with no imposed architecture.</a:t>
                      </a:r>
                    </a:p>
                  </a:txBody>
                  <a:tcPr/>
                </a:tc>
                <a:extLst>
                  <a:ext uri="{0D108BD9-81ED-4DB2-BD59-A6C34878D82A}">
                    <a16:rowId xmlns:a16="http://schemas.microsoft.com/office/drawing/2014/main" val="305468321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Dependency</a:t>
                      </a:r>
                    </a:p>
                    <a:p>
                      <a:endParaRPr lang="en-C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Your application depends heavily on the framework; it’s the backbone of the system, and removing it would require a major rewrite.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Dependency is lighter—you can swap out or remove a library with less impact, as it’s not integral to the app’s structure.</a:t>
                      </a:r>
                    </a:p>
                  </a:txBody>
                  <a:tcPr/>
                </a:tc>
                <a:extLst>
                  <a:ext uri="{0D108BD9-81ED-4DB2-BD59-A6C34878D82A}">
                    <a16:rowId xmlns:a16="http://schemas.microsoft.com/office/drawing/2014/main" val="2504499398"/>
                  </a:ext>
                </a:extLst>
              </a:tr>
            </a:tbl>
          </a:graphicData>
        </a:graphic>
      </p:graphicFrame>
    </p:spTree>
    <p:extLst>
      <p:ext uri="{BB962C8B-B14F-4D97-AF65-F5344CB8AC3E}">
        <p14:creationId xmlns:p14="http://schemas.microsoft.com/office/powerpoint/2010/main" val="31442495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Product Lines (SPL)</a:t>
            </a:r>
          </a:p>
        </p:txBody>
      </p:sp>
      <p:sp>
        <p:nvSpPr>
          <p:cNvPr id="3" name="Content Placeholder 2"/>
          <p:cNvSpPr>
            <a:spLocks noGrp="1"/>
          </p:cNvSpPr>
          <p:nvPr>
            <p:ph idx="1"/>
          </p:nvPr>
        </p:nvSpPr>
        <p:spPr/>
        <p:txBody>
          <a:bodyPr/>
          <a:lstStyle/>
          <a:p>
            <a:r>
              <a:rPr lang="en-US" dirty="0"/>
              <a:t>Building a family of products</a:t>
            </a:r>
          </a:p>
          <a:p>
            <a:endParaRPr lang="en-US" dirty="0"/>
          </a:p>
          <a:p>
            <a:r>
              <a:rPr lang="en-US" dirty="0"/>
              <a:t>Definition: A set of related software products sharing a common core but specialized for different needs.</a:t>
            </a:r>
          </a:p>
          <a:p>
            <a:endParaRPr lang="en-US" dirty="0"/>
          </a:p>
          <a:p>
            <a:r>
              <a:rPr lang="en-US" dirty="0"/>
              <a:t>Example: Salesforce offer CRM variant for sales, support, and marketing all built from one SPL</a:t>
            </a:r>
          </a:p>
        </p:txBody>
      </p:sp>
    </p:spTree>
    <p:extLst>
      <p:ext uri="{BB962C8B-B14F-4D97-AF65-F5344CB8AC3E}">
        <p14:creationId xmlns:p14="http://schemas.microsoft.com/office/powerpoint/2010/main" val="14658124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Product Lines (SPL)</a:t>
            </a:r>
          </a:p>
        </p:txBody>
      </p:sp>
      <p:sp>
        <p:nvSpPr>
          <p:cNvPr id="3" name="Content Placeholder 2"/>
          <p:cNvSpPr>
            <a:spLocks noGrp="1"/>
          </p:cNvSpPr>
          <p:nvPr>
            <p:ph idx="1"/>
          </p:nvPr>
        </p:nvSpPr>
        <p:spPr/>
        <p:txBody>
          <a:bodyPr/>
          <a:lstStyle/>
          <a:p>
            <a:r>
              <a:rPr lang="en-US" dirty="0"/>
              <a:t>Benefits:</a:t>
            </a:r>
          </a:p>
          <a:p>
            <a:pPr lvl="1"/>
            <a:r>
              <a:rPr lang="en-US" dirty="0"/>
              <a:t>Reuse across multiple products</a:t>
            </a:r>
          </a:p>
          <a:p>
            <a:pPr lvl="1"/>
            <a:r>
              <a:rPr lang="en-US" dirty="0"/>
              <a:t>Faster development for new variants</a:t>
            </a:r>
          </a:p>
          <a:p>
            <a:pPr lvl="1"/>
            <a:endParaRPr lang="en-US" dirty="0"/>
          </a:p>
          <a:p>
            <a:r>
              <a:rPr lang="en-US" dirty="0"/>
              <a:t>Analogy: Car models with different features, but using the same engine under the hood</a:t>
            </a:r>
          </a:p>
          <a:p>
            <a:endParaRPr lang="en-US" dirty="0"/>
          </a:p>
          <a:p>
            <a:r>
              <a:rPr lang="en-US" dirty="0"/>
              <a:t>SPLs are ideal when you need to create similar products with slight variations. The reuse in SPL is at the domain level.</a:t>
            </a:r>
          </a:p>
        </p:txBody>
      </p:sp>
    </p:spTree>
    <p:extLst>
      <p:ext uri="{BB962C8B-B14F-4D97-AF65-F5344CB8AC3E}">
        <p14:creationId xmlns:p14="http://schemas.microsoft.com/office/powerpoint/2010/main" val="22471587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 Specializations</a:t>
            </a:r>
          </a:p>
        </p:txBody>
      </p:sp>
      <p:graphicFrame>
        <p:nvGraphicFramePr>
          <p:cNvPr id="4" name="Table 3"/>
          <p:cNvGraphicFramePr>
            <a:graphicFrameLocks noGrp="1"/>
          </p:cNvGraphicFramePr>
          <p:nvPr>
            <p:extLst>
              <p:ext uri="{D42A27DB-BD31-4B8C-83A1-F6EECF244321}">
                <p14:modId xmlns:p14="http://schemas.microsoft.com/office/powerpoint/2010/main" val="2215500533"/>
              </p:ext>
            </p:extLst>
          </p:nvPr>
        </p:nvGraphicFramePr>
        <p:xfrm>
          <a:off x="776779" y="1899228"/>
          <a:ext cx="10428777" cy="2123440"/>
        </p:xfrm>
        <a:graphic>
          <a:graphicData uri="http://schemas.openxmlformats.org/drawingml/2006/table">
            <a:tbl>
              <a:tblPr firstRow="1" bandRow="1">
                <a:tableStyleId>{5C22544A-7EE6-4342-B048-85BDC9FD1C3A}</a:tableStyleId>
              </a:tblPr>
              <a:tblGrid>
                <a:gridCol w="2872508">
                  <a:extLst>
                    <a:ext uri="{9D8B030D-6E8A-4147-A177-3AD203B41FA5}">
                      <a16:colId xmlns:a16="http://schemas.microsoft.com/office/drawing/2014/main" val="3252968638"/>
                    </a:ext>
                  </a:extLst>
                </a:gridCol>
                <a:gridCol w="4414058">
                  <a:extLst>
                    <a:ext uri="{9D8B030D-6E8A-4147-A177-3AD203B41FA5}">
                      <a16:colId xmlns:a16="http://schemas.microsoft.com/office/drawing/2014/main" val="2962286486"/>
                    </a:ext>
                  </a:extLst>
                </a:gridCol>
                <a:gridCol w="3142211">
                  <a:extLst>
                    <a:ext uri="{9D8B030D-6E8A-4147-A177-3AD203B41FA5}">
                      <a16:colId xmlns:a16="http://schemas.microsoft.com/office/drawing/2014/main" val="2137298769"/>
                    </a:ext>
                  </a:extLst>
                </a:gridCol>
              </a:tblGrid>
              <a:tr h="370840">
                <a:tc>
                  <a:txBody>
                    <a:bodyPr/>
                    <a:lstStyle/>
                    <a:p>
                      <a:r>
                        <a:rPr lang="en-US" dirty="0"/>
                        <a:t>Type of specialization</a:t>
                      </a:r>
                    </a:p>
                  </a:txBody>
                  <a:tcPr/>
                </a:tc>
                <a:tc>
                  <a:txBody>
                    <a:bodyPr/>
                    <a:lstStyle/>
                    <a:p>
                      <a:r>
                        <a:rPr lang="en-US" dirty="0"/>
                        <a:t>Description</a:t>
                      </a:r>
                    </a:p>
                  </a:txBody>
                  <a:tcPr/>
                </a:tc>
                <a:tc>
                  <a:txBody>
                    <a:bodyPr/>
                    <a:lstStyle/>
                    <a:p>
                      <a:r>
                        <a:rPr lang="en-US" dirty="0"/>
                        <a:t>Example</a:t>
                      </a:r>
                    </a:p>
                  </a:txBody>
                  <a:tcPr/>
                </a:tc>
                <a:extLst>
                  <a:ext uri="{0D108BD9-81ED-4DB2-BD59-A6C34878D82A}">
                    <a16:rowId xmlns:a16="http://schemas.microsoft.com/office/drawing/2014/main" val="2208741226"/>
                  </a:ext>
                </a:extLst>
              </a:tr>
              <a:tr h="370840">
                <a:tc>
                  <a:txBody>
                    <a:bodyPr/>
                    <a:lstStyle/>
                    <a:p>
                      <a:r>
                        <a:rPr lang="en-US" dirty="0"/>
                        <a:t>Platform specialization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Adapt for different devices</a:t>
                      </a:r>
                    </a:p>
                  </a:txBody>
                  <a:tcPr/>
                </a:tc>
                <a:tc>
                  <a:txBody>
                    <a:bodyPr/>
                    <a:lstStyle/>
                    <a:p>
                      <a:r>
                        <a:rPr lang="en-US" dirty="0"/>
                        <a:t>Web, mobile, embedded</a:t>
                      </a:r>
                    </a:p>
                  </a:txBody>
                  <a:tcPr/>
                </a:tc>
                <a:extLst>
                  <a:ext uri="{0D108BD9-81ED-4DB2-BD59-A6C34878D82A}">
                    <a16:rowId xmlns:a16="http://schemas.microsoft.com/office/drawing/2014/main" val="2234424212"/>
                  </a:ext>
                </a:extLst>
              </a:tr>
              <a:tr h="370840">
                <a:tc>
                  <a:txBody>
                    <a:bodyPr/>
                    <a:lstStyle/>
                    <a:p>
                      <a:r>
                        <a:rPr lang="en-US" dirty="0"/>
                        <a:t>Functional specialization</a:t>
                      </a:r>
                    </a:p>
                  </a:txBody>
                  <a:tcPr/>
                </a:tc>
                <a:tc>
                  <a:txBody>
                    <a:bodyPr/>
                    <a:lstStyle/>
                    <a:p>
                      <a:r>
                        <a:rPr lang="en-US" dirty="0"/>
                        <a:t>Add features for specific users</a:t>
                      </a:r>
                    </a:p>
                  </a:txBody>
                  <a:tcPr/>
                </a:tc>
                <a:tc>
                  <a:txBody>
                    <a:bodyPr/>
                    <a:lstStyle/>
                    <a:p>
                      <a:r>
                        <a:rPr lang="en-US" dirty="0"/>
                        <a:t>Sales, support</a:t>
                      </a:r>
                    </a:p>
                  </a:txBody>
                  <a:tcPr/>
                </a:tc>
                <a:extLst>
                  <a:ext uri="{0D108BD9-81ED-4DB2-BD59-A6C34878D82A}">
                    <a16:rowId xmlns:a16="http://schemas.microsoft.com/office/drawing/2014/main" val="3692891228"/>
                  </a:ext>
                </a:extLst>
              </a:tr>
              <a:tr h="370840">
                <a:tc>
                  <a:txBody>
                    <a:bodyPr/>
                    <a:lstStyle/>
                    <a:p>
                      <a:r>
                        <a:rPr lang="en-US" dirty="0"/>
                        <a:t>Environment specialization</a:t>
                      </a:r>
                    </a:p>
                  </a:txBody>
                  <a:tcPr/>
                </a:tc>
                <a:tc>
                  <a:txBody>
                    <a:bodyPr/>
                    <a:lstStyle/>
                    <a:p>
                      <a:r>
                        <a:rPr lang="en-US" dirty="0"/>
                        <a:t>Adjust for different operating environment</a:t>
                      </a:r>
                    </a:p>
                  </a:txBody>
                  <a:tcPr/>
                </a:tc>
                <a:tc>
                  <a:txBody>
                    <a:bodyPr/>
                    <a:lstStyle/>
                    <a:p>
                      <a:r>
                        <a:rPr lang="en-US" dirty="0"/>
                        <a:t>High-security</a:t>
                      </a:r>
                      <a:r>
                        <a:rPr lang="en-US" baseline="0" dirty="0"/>
                        <a:t>, standalone</a:t>
                      </a:r>
                      <a:endParaRPr lang="en-US" dirty="0"/>
                    </a:p>
                  </a:txBody>
                  <a:tcPr/>
                </a:tc>
                <a:extLst>
                  <a:ext uri="{0D108BD9-81ED-4DB2-BD59-A6C34878D82A}">
                    <a16:rowId xmlns:a16="http://schemas.microsoft.com/office/drawing/2014/main" val="19075826"/>
                  </a:ext>
                </a:extLst>
              </a:tr>
              <a:tr h="370840">
                <a:tc>
                  <a:txBody>
                    <a:bodyPr/>
                    <a:lstStyle/>
                    <a:p>
                      <a:r>
                        <a:rPr lang="en-US" dirty="0"/>
                        <a:t>Process specialization</a:t>
                      </a:r>
                    </a:p>
                  </a:txBody>
                  <a:tcPr/>
                </a:tc>
                <a:tc>
                  <a:txBody>
                    <a:bodyPr/>
                    <a:lstStyle/>
                    <a:p>
                      <a:r>
                        <a:rPr lang="en-US" dirty="0"/>
                        <a:t>Support different workflow</a:t>
                      </a:r>
                    </a:p>
                  </a:txBody>
                  <a:tcPr/>
                </a:tc>
                <a:tc>
                  <a:txBody>
                    <a:bodyPr/>
                    <a:lstStyle/>
                    <a:p>
                      <a:r>
                        <a:rPr lang="en-US" dirty="0"/>
                        <a:t>Cash payment, credit card, debit card</a:t>
                      </a:r>
                    </a:p>
                  </a:txBody>
                  <a:tcPr/>
                </a:tc>
                <a:extLst>
                  <a:ext uri="{0D108BD9-81ED-4DB2-BD59-A6C34878D82A}">
                    <a16:rowId xmlns:a16="http://schemas.microsoft.com/office/drawing/2014/main" val="2899048294"/>
                  </a:ext>
                </a:extLst>
              </a:tr>
            </a:tbl>
          </a:graphicData>
        </a:graphic>
      </p:graphicFrame>
    </p:spTree>
    <p:extLst>
      <p:ext uri="{BB962C8B-B14F-4D97-AF65-F5344CB8AC3E}">
        <p14:creationId xmlns:p14="http://schemas.microsoft.com/office/powerpoint/2010/main" val="28227146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for SPL</a:t>
            </a:r>
          </a:p>
        </p:txBody>
      </p:sp>
      <p:sp>
        <p:nvSpPr>
          <p:cNvPr id="3" name="Content Placeholder 2"/>
          <p:cNvSpPr>
            <a:spLocks noGrp="1"/>
          </p:cNvSpPr>
          <p:nvPr>
            <p:ph idx="1"/>
          </p:nvPr>
        </p:nvSpPr>
        <p:spPr/>
        <p:txBody>
          <a:bodyPr/>
          <a:lstStyle/>
          <a:p>
            <a:r>
              <a:rPr lang="en-US" b="1" i="0" u="none" strike="noStrike" dirty="0">
                <a:solidFill>
                  <a:srgbClr val="000000"/>
                </a:solidFill>
                <a:effectLst/>
              </a:rPr>
              <a:t>Upfront Investment</a:t>
            </a:r>
            <a:r>
              <a:rPr lang="en-US" b="0" i="0" u="none" strike="noStrike" dirty="0">
                <a:solidFill>
                  <a:srgbClr val="000000"/>
                </a:solidFill>
                <a:effectLst/>
              </a:rPr>
              <a:t>: High cost and time to design a reusable core (e.g., defining shared CRM features).</a:t>
            </a:r>
          </a:p>
          <a:p>
            <a:endParaRPr lang="en-US" dirty="0">
              <a:solidFill>
                <a:srgbClr val="000000"/>
              </a:solidFill>
            </a:endParaRPr>
          </a:p>
          <a:p>
            <a:r>
              <a:rPr lang="en-US" b="1" i="0" u="none" strike="noStrike" dirty="0">
                <a:solidFill>
                  <a:srgbClr val="000000"/>
                </a:solidFill>
                <a:effectLst/>
              </a:rPr>
              <a:t>Complexity</a:t>
            </a:r>
            <a:r>
              <a:rPr lang="en-US" b="0" i="0" u="none" strike="noStrike" dirty="0">
                <a:solidFill>
                  <a:srgbClr val="000000"/>
                </a:solidFill>
                <a:effectLst/>
              </a:rPr>
              <a:t>: Managing variants can get messy as the family grows (e.g., updating all apps consistently).</a:t>
            </a:r>
          </a:p>
        </p:txBody>
      </p:sp>
    </p:spTree>
    <p:extLst>
      <p:ext uri="{BB962C8B-B14F-4D97-AF65-F5344CB8AC3E}">
        <p14:creationId xmlns:p14="http://schemas.microsoft.com/office/powerpoint/2010/main" val="37520985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D42BB-724E-2DC3-90DA-1EB139BB7A81}"/>
              </a:ext>
            </a:extLst>
          </p:cNvPr>
          <p:cNvSpPr>
            <a:spLocks noGrp="1"/>
          </p:cNvSpPr>
          <p:nvPr>
            <p:ph type="title"/>
          </p:nvPr>
        </p:nvSpPr>
        <p:spPr/>
        <p:txBody>
          <a:bodyPr/>
          <a:lstStyle/>
          <a:p>
            <a:r>
              <a:rPr lang="en-CN" dirty="0"/>
              <a:t>Exercise</a:t>
            </a:r>
          </a:p>
        </p:txBody>
      </p:sp>
      <p:sp>
        <p:nvSpPr>
          <p:cNvPr id="3" name="Content Placeholder 2">
            <a:extLst>
              <a:ext uri="{FF2B5EF4-FFF2-40B4-BE49-F238E27FC236}">
                <a16:creationId xmlns:a16="http://schemas.microsoft.com/office/drawing/2014/main" id="{90995E03-C50F-540F-DDE9-ED0BFCBD75CF}"/>
              </a:ext>
            </a:extLst>
          </p:cNvPr>
          <p:cNvSpPr>
            <a:spLocks noGrp="1"/>
          </p:cNvSpPr>
          <p:nvPr>
            <p:ph idx="1"/>
          </p:nvPr>
        </p:nvSpPr>
        <p:spPr>
          <a:xfrm>
            <a:off x="838200" y="1825625"/>
            <a:ext cx="10515600" cy="4667250"/>
          </a:xfrm>
        </p:spPr>
        <p:txBody>
          <a:bodyPr>
            <a:normAutofit/>
          </a:bodyPr>
          <a:lstStyle/>
          <a:p>
            <a:r>
              <a:rPr lang="en-US" b="0" i="0" u="none" strike="noStrike" dirty="0">
                <a:solidFill>
                  <a:srgbClr val="000000"/>
                </a:solidFill>
                <a:effectLst/>
              </a:rPr>
              <a:t>A software development team is tasked with creating a fitness tracking application that supports multiple user roles (athletes, coaches, health professionals), includes workout planning features, and integrates with external wearable devices (e.g., Fitbit). The client demands delivery within five months and prioritizes maintainability.</a:t>
            </a:r>
          </a:p>
          <a:p>
            <a:endParaRPr lang="en-US" b="0" i="0" u="none" strike="noStrike" dirty="0">
              <a:solidFill>
                <a:srgbClr val="000000"/>
              </a:solidFill>
              <a:effectLst/>
            </a:endParaRPr>
          </a:p>
          <a:p>
            <a:pPr algn="l"/>
            <a:r>
              <a:rPr lang="en-US" b="0" i="0" u="none" strike="noStrike" dirty="0">
                <a:solidFill>
                  <a:srgbClr val="000000"/>
                </a:solidFill>
                <a:effectLst/>
              </a:rPr>
              <a:t>Complete the following structured short-answer questions based on the scenario:</a:t>
            </a:r>
          </a:p>
          <a:p>
            <a:pPr lvl="1">
              <a:buFont typeface="+mj-lt"/>
              <a:buAutoNum type="arabicPeriod"/>
            </a:pPr>
            <a:r>
              <a:rPr lang="en-US" b="0" i="0" u="none" strike="noStrike" dirty="0">
                <a:solidFill>
                  <a:srgbClr val="000000"/>
                </a:solidFill>
                <a:effectLst/>
              </a:rPr>
              <a:t>Name </a:t>
            </a:r>
            <a:r>
              <a:rPr lang="en-US" b="1" i="0" u="none" strike="noStrike" dirty="0">
                <a:solidFill>
                  <a:srgbClr val="000000"/>
                </a:solidFill>
                <a:effectLst/>
              </a:rPr>
              <a:t>one</a:t>
            </a:r>
            <a:r>
              <a:rPr lang="en-US" b="0" i="0" u="none" strike="noStrike" dirty="0">
                <a:solidFill>
                  <a:srgbClr val="000000"/>
                </a:solidFill>
                <a:effectLst/>
              </a:rPr>
              <a:t> software reuse technique suitable for this project.</a:t>
            </a:r>
          </a:p>
          <a:p>
            <a:pPr lvl="1">
              <a:buFont typeface="+mj-lt"/>
              <a:buAutoNum type="arabicPeriod"/>
            </a:pPr>
            <a:r>
              <a:rPr lang="en-US" b="0" i="0" u="none" strike="noStrike" dirty="0">
                <a:solidFill>
                  <a:srgbClr val="000000"/>
                </a:solidFill>
                <a:effectLst/>
              </a:rPr>
              <a:t>State </a:t>
            </a:r>
            <a:r>
              <a:rPr lang="en-US" b="1" i="0" u="none" strike="noStrike" dirty="0">
                <a:solidFill>
                  <a:srgbClr val="000000"/>
                </a:solidFill>
                <a:effectLst/>
              </a:rPr>
              <a:t>two reasons</a:t>
            </a:r>
            <a:r>
              <a:rPr lang="en-US" b="0" i="0" u="none" strike="noStrike" dirty="0">
                <a:solidFill>
                  <a:srgbClr val="000000"/>
                </a:solidFill>
                <a:effectLst/>
              </a:rPr>
              <a:t> why the technique you chose in part 1) is suitable for this project.</a:t>
            </a:r>
          </a:p>
          <a:p>
            <a:endParaRPr lang="en-CN" dirty="0"/>
          </a:p>
        </p:txBody>
      </p:sp>
    </p:spTree>
    <p:extLst>
      <p:ext uri="{BB962C8B-B14F-4D97-AF65-F5344CB8AC3E}">
        <p14:creationId xmlns:p14="http://schemas.microsoft.com/office/powerpoint/2010/main" val="31997744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Commercial Off-The-Shelf (COTS)</a:t>
            </a:r>
          </a:p>
        </p:txBody>
      </p:sp>
      <p:sp>
        <p:nvSpPr>
          <p:cNvPr id="3" name="Content Placeholder 2"/>
          <p:cNvSpPr>
            <a:spLocks noGrp="1"/>
          </p:cNvSpPr>
          <p:nvPr>
            <p:ph idx="1"/>
          </p:nvPr>
        </p:nvSpPr>
        <p:spPr/>
        <p:txBody>
          <a:bodyPr/>
          <a:lstStyle/>
          <a:p>
            <a:r>
              <a:rPr lang="en-US" dirty="0"/>
              <a:t>Ready-made software for quick deployment</a:t>
            </a:r>
          </a:p>
          <a:p>
            <a:endParaRPr lang="en-US" dirty="0"/>
          </a:p>
          <a:p>
            <a:r>
              <a:rPr lang="en-US" dirty="0"/>
              <a:t>Definition: Pre-built software that you can buy and adapt without changing the source code</a:t>
            </a:r>
          </a:p>
          <a:p>
            <a:endParaRPr lang="en-US" dirty="0"/>
          </a:p>
          <a:p>
            <a:r>
              <a:rPr lang="en-US" dirty="0"/>
              <a:t>Example: WordPress for websites, </a:t>
            </a:r>
            <a:r>
              <a:rPr lang="en-US" dirty="0" err="1"/>
              <a:t>HubSpot</a:t>
            </a:r>
            <a:r>
              <a:rPr lang="en-US" dirty="0"/>
              <a:t> for CRM, SAP for ERP</a:t>
            </a:r>
          </a:p>
        </p:txBody>
      </p:sp>
    </p:spTree>
    <p:extLst>
      <p:ext uri="{BB962C8B-B14F-4D97-AF65-F5344CB8AC3E}">
        <p14:creationId xmlns:p14="http://schemas.microsoft.com/office/powerpoint/2010/main" val="3041968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Software Reuse</a:t>
            </a:r>
          </a:p>
        </p:txBody>
      </p:sp>
      <p:sp>
        <p:nvSpPr>
          <p:cNvPr id="3" name="Content Placeholder 2"/>
          <p:cNvSpPr>
            <a:spLocks noGrp="1"/>
          </p:cNvSpPr>
          <p:nvPr>
            <p:ph idx="1"/>
          </p:nvPr>
        </p:nvSpPr>
        <p:spPr/>
        <p:txBody>
          <a:bodyPr/>
          <a:lstStyle/>
          <a:p>
            <a:r>
              <a:rPr lang="en-US" dirty="0"/>
              <a:t>Why software reuse matter?</a:t>
            </a:r>
          </a:p>
          <a:p>
            <a:endParaRPr lang="en-US" dirty="0"/>
          </a:p>
          <a:p>
            <a:r>
              <a:rPr lang="en-US" dirty="0"/>
              <a:t>Companies like Google and Netflix save millions by reusing code. Today, we will learn how to do the same</a:t>
            </a:r>
          </a:p>
          <a:p>
            <a:endParaRPr lang="en-US" dirty="0"/>
          </a:p>
          <a:p>
            <a:r>
              <a:rPr lang="en-US" dirty="0"/>
              <a:t>Definition: Software reuse is the practice of using existing software components (code, designs, etc.) to build new system</a:t>
            </a:r>
          </a:p>
        </p:txBody>
      </p:sp>
    </p:spTree>
    <p:extLst>
      <p:ext uri="{BB962C8B-B14F-4D97-AF65-F5344CB8AC3E}">
        <p14:creationId xmlns:p14="http://schemas.microsoft.com/office/powerpoint/2010/main" val="5185254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Commercial Off-The-Shelf (COTS)</a:t>
            </a:r>
          </a:p>
        </p:txBody>
      </p:sp>
      <p:sp>
        <p:nvSpPr>
          <p:cNvPr id="3" name="Content Placeholder 2"/>
          <p:cNvSpPr>
            <a:spLocks noGrp="1"/>
          </p:cNvSpPr>
          <p:nvPr>
            <p:ph idx="1"/>
          </p:nvPr>
        </p:nvSpPr>
        <p:spPr/>
        <p:txBody>
          <a:bodyPr/>
          <a:lstStyle/>
          <a:p>
            <a:r>
              <a:rPr lang="en-US" dirty="0"/>
              <a:t>COTS can be tailored by</a:t>
            </a:r>
          </a:p>
          <a:p>
            <a:pPr lvl="1"/>
            <a:r>
              <a:rPr lang="en-US" dirty="0"/>
              <a:t>Configure settings</a:t>
            </a:r>
          </a:p>
          <a:p>
            <a:pPr lvl="1"/>
            <a:r>
              <a:rPr lang="en-US" dirty="0"/>
              <a:t>Plugins</a:t>
            </a:r>
          </a:p>
          <a:p>
            <a:pPr lvl="1"/>
            <a:r>
              <a:rPr lang="en-US" dirty="0"/>
              <a:t>API calls</a:t>
            </a:r>
          </a:p>
          <a:p>
            <a:pPr lvl="1"/>
            <a:endParaRPr lang="en-US" dirty="0"/>
          </a:p>
          <a:p>
            <a:r>
              <a:rPr lang="en-US" dirty="0"/>
              <a:t>Benefits:</a:t>
            </a:r>
          </a:p>
          <a:p>
            <a:pPr lvl="1"/>
            <a:r>
              <a:rPr lang="en-US" dirty="0"/>
              <a:t>Fast deployment</a:t>
            </a:r>
          </a:p>
          <a:p>
            <a:pPr lvl="1"/>
            <a:r>
              <a:rPr lang="en-US" dirty="0"/>
              <a:t>Lower development risk</a:t>
            </a:r>
          </a:p>
          <a:p>
            <a:pPr lvl="1"/>
            <a:r>
              <a:rPr lang="en-US" dirty="0"/>
              <a:t>Vendor support</a:t>
            </a:r>
          </a:p>
        </p:txBody>
      </p:sp>
    </p:spTree>
    <p:extLst>
      <p:ext uri="{BB962C8B-B14F-4D97-AF65-F5344CB8AC3E}">
        <p14:creationId xmlns:p14="http://schemas.microsoft.com/office/powerpoint/2010/main" val="29174633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COTS vs. SPL</a:t>
            </a:r>
          </a:p>
        </p:txBody>
      </p:sp>
      <p:graphicFrame>
        <p:nvGraphicFramePr>
          <p:cNvPr id="4" name="Table 3"/>
          <p:cNvGraphicFramePr>
            <a:graphicFrameLocks noGrp="1"/>
          </p:cNvGraphicFramePr>
          <p:nvPr>
            <p:extLst>
              <p:ext uri="{D42A27DB-BD31-4B8C-83A1-F6EECF244321}">
                <p14:modId xmlns:p14="http://schemas.microsoft.com/office/powerpoint/2010/main" val="276840994"/>
              </p:ext>
            </p:extLst>
          </p:nvPr>
        </p:nvGraphicFramePr>
        <p:xfrm>
          <a:off x="701962" y="1999824"/>
          <a:ext cx="10877666" cy="2763367"/>
        </p:xfrm>
        <a:graphic>
          <a:graphicData uri="http://schemas.openxmlformats.org/drawingml/2006/table">
            <a:tbl>
              <a:tblPr firstRow="1" bandRow="1">
                <a:tableStyleId>{5C22544A-7EE6-4342-B048-85BDC9FD1C3A}</a:tableStyleId>
              </a:tblPr>
              <a:tblGrid>
                <a:gridCol w="5241638">
                  <a:extLst>
                    <a:ext uri="{9D8B030D-6E8A-4147-A177-3AD203B41FA5}">
                      <a16:colId xmlns:a16="http://schemas.microsoft.com/office/drawing/2014/main" val="3060520487"/>
                    </a:ext>
                  </a:extLst>
                </a:gridCol>
                <a:gridCol w="5636028">
                  <a:extLst>
                    <a:ext uri="{9D8B030D-6E8A-4147-A177-3AD203B41FA5}">
                      <a16:colId xmlns:a16="http://schemas.microsoft.com/office/drawing/2014/main" val="500133663"/>
                    </a:ext>
                  </a:extLst>
                </a:gridCol>
              </a:tblGrid>
              <a:tr h="657087">
                <a:tc>
                  <a:txBody>
                    <a:bodyPr/>
                    <a:lstStyle/>
                    <a:p>
                      <a:r>
                        <a:rPr lang="en-US" sz="2800" dirty="0"/>
                        <a:t>COTS</a:t>
                      </a:r>
                    </a:p>
                  </a:txBody>
                  <a:tcPr/>
                </a:tc>
                <a:tc>
                  <a:txBody>
                    <a:bodyPr/>
                    <a:lstStyle/>
                    <a:p>
                      <a:r>
                        <a:rPr lang="en-US" sz="2800" dirty="0"/>
                        <a:t>SPL</a:t>
                      </a:r>
                    </a:p>
                  </a:txBody>
                  <a:tcPr/>
                </a:tc>
                <a:extLst>
                  <a:ext uri="{0D108BD9-81ED-4DB2-BD59-A6C34878D82A}">
                    <a16:rowId xmlns:a16="http://schemas.microsoft.com/office/drawing/2014/main" val="3285678846"/>
                  </a:ext>
                </a:extLst>
              </a:tr>
              <a:tr h="2106280">
                <a:tc>
                  <a:txBody>
                    <a:bodyPr/>
                    <a:lstStyle/>
                    <a:p>
                      <a:pPr marL="914400" lvl="1" indent="-457200">
                        <a:buFont typeface="Arial" panose="020B0604020202020204" pitchFamily="34" charset="0"/>
                        <a:buChar char="•"/>
                      </a:pPr>
                      <a:r>
                        <a:rPr lang="en-US" sz="2800" dirty="0"/>
                        <a:t>Single product for broad use</a:t>
                      </a:r>
                    </a:p>
                    <a:p>
                      <a:pPr marL="914400" lvl="1" indent="-457200">
                        <a:buFont typeface="Arial" panose="020B0604020202020204" pitchFamily="34" charset="0"/>
                        <a:buChar char="•"/>
                      </a:pPr>
                      <a:r>
                        <a:rPr lang="en-US" sz="2800" dirty="0"/>
                        <a:t>Limited customization</a:t>
                      </a:r>
                    </a:p>
                    <a:p>
                      <a:pPr marL="914400" lvl="1" indent="-457200">
                        <a:buFont typeface="Arial" panose="020B0604020202020204" pitchFamily="34" charset="0"/>
                        <a:buChar char="•"/>
                      </a:pPr>
                      <a:r>
                        <a:rPr lang="en-US" sz="2800" dirty="0"/>
                        <a:t>Ready to use</a:t>
                      </a:r>
                    </a:p>
                  </a:txBody>
                  <a:tcPr/>
                </a:tc>
                <a:tc>
                  <a:txBody>
                    <a:bodyPr/>
                    <a:lstStyle/>
                    <a:p>
                      <a:pPr marL="914400" lvl="1" indent="-457200">
                        <a:buFont typeface="Arial" panose="020B0604020202020204" pitchFamily="34" charset="0"/>
                        <a:buChar char="•"/>
                      </a:pPr>
                      <a:r>
                        <a:rPr lang="en-US" sz="2800" dirty="0"/>
                        <a:t>Family of products for specific domains</a:t>
                      </a:r>
                    </a:p>
                    <a:p>
                      <a:pPr marL="914400" lvl="1" indent="-457200">
                        <a:buFont typeface="Arial" panose="020B0604020202020204" pitchFamily="34" charset="0"/>
                        <a:buChar char="•"/>
                      </a:pPr>
                      <a:r>
                        <a:rPr lang="en-US" sz="2800" dirty="0"/>
                        <a:t>Highly customizable</a:t>
                      </a:r>
                    </a:p>
                    <a:p>
                      <a:pPr marL="914400" lvl="1" indent="-457200">
                        <a:buFont typeface="Arial" panose="020B0604020202020204" pitchFamily="34" charset="0"/>
                        <a:buChar char="•"/>
                      </a:pPr>
                      <a:r>
                        <a:rPr lang="en-US" sz="2800" dirty="0"/>
                        <a:t>Requires upfront works</a:t>
                      </a:r>
                    </a:p>
                  </a:txBody>
                  <a:tcPr/>
                </a:tc>
                <a:extLst>
                  <a:ext uri="{0D108BD9-81ED-4DB2-BD59-A6C34878D82A}">
                    <a16:rowId xmlns:a16="http://schemas.microsoft.com/office/drawing/2014/main" val="1953402944"/>
                  </a:ext>
                </a:extLst>
              </a:tr>
            </a:tbl>
          </a:graphicData>
        </a:graphic>
      </p:graphicFrame>
      <p:sp>
        <p:nvSpPr>
          <p:cNvPr id="6" name="TextBox 5"/>
          <p:cNvSpPr txBox="1"/>
          <p:nvPr/>
        </p:nvSpPr>
        <p:spPr>
          <a:xfrm>
            <a:off x="2435629" y="5336771"/>
            <a:ext cx="6887848" cy="369332"/>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Customer don’t buy the SPL; They buy specific products from the family</a:t>
            </a:r>
          </a:p>
        </p:txBody>
      </p:sp>
    </p:spTree>
    <p:extLst>
      <p:ext uri="{BB962C8B-B14F-4D97-AF65-F5344CB8AC3E}">
        <p14:creationId xmlns:p14="http://schemas.microsoft.com/office/powerpoint/2010/main" val="32367185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Salesforce Case Study</a:t>
            </a:r>
          </a:p>
        </p:txBody>
      </p:sp>
      <p:sp>
        <p:nvSpPr>
          <p:cNvPr id="3" name="Content Placeholder 2"/>
          <p:cNvSpPr>
            <a:spLocks noGrp="1"/>
          </p:cNvSpPr>
          <p:nvPr>
            <p:ph idx="1"/>
          </p:nvPr>
        </p:nvSpPr>
        <p:spPr/>
        <p:txBody>
          <a:bodyPr/>
          <a:lstStyle/>
          <a:p>
            <a:r>
              <a:rPr lang="en-US" dirty="0"/>
              <a:t>Internally, Salesforce develop its range of products using SPL strategy</a:t>
            </a:r>
          </a:p>
          <a:p>
            <a:endParaRPr lang="en-US" dirty="0"/>
          </a:p>
          <a:p>
            <a:r>
              <a:rPr lang="en-US" dirty="0"/>
              <a:t>Market its products as individual COTS product to external customers</a:t>
            </a:r>
          </a:p>
          <a:p>
            <a:endParaRPr lang="en-US" dirty="0"/>
          </a:p>
          <a:p>
            <a:r>
              <a:rPr lang="en-US" dirty="0"/>
              <a:t>An SPL could be packaged and sold as COTS products</a:t>
            </a:r>
          </a:p>
          <a:p>
            <a:endParaRPr lang="en-US" dirty="0"/>
          </a:p>
          <a:p>
            <a:r>
              <a:rPr lang="en-US" dirty="0"/>
              <a:t>However, SPL is not always sold as COTS products</a:t>
            </a:r>
          </a:p>
        </p:txBody>
      </p:sp>
    </p:spTree>
    <p:extLst>
      <p:ext uri="{BB962C8B-B14F-4D97-AF65-F5344CB8AC3E}">
        <p14:creationId xmlns:p14="http://schemas.microsoft.com/office/powerpoint/2010/main" val="29285749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COTS Systems</a:t>
            </a:r>
          </a:p>
        </p:txBody>
      </p:sp>
      <p:sp>
        <p:nvSpPr>
          <p:cNvPr id="3" name="Content Placeholder 2"/>
          <p:cNvSpPr>
            <a:spLocks noGrp="1"/>
          </p:cNvSpPr>
          <p:nvPr>
            <p:ph idx="1"/>
          </p:nvPr>
        </p:nvSpPr>
        <p:spPr/>
        <p:txBody>
          <a:bodyPr>
            <a:normAutofit fontScale="92500" lnSpcReduction="10000"/>
          </a:bodyPr>
          <a:lstStyle/>
          <a:p>
            <a:r>
              <a:rPr lang="en-US" dirty="0"/>
              <a:t>Testing of COTS focus on integration</a:t>
            </a:r>
          </a:p>
          <a:p>
            <a:endParaRPr lang="en-US" dirty="0"/>
          </a:p>
          <a:p>
            <a:r>
              <a:rPr lang="en-US" dirty="0"/>
              <a:t>Key focus: To test how the COTS software interacts with your operational processes</a:t>
            </a:r>
          </a:p>
          <a:p>
            <a:endParaRPr lang="en-US" dirty="0"/>
          </a:p>
          <a:p>
            <a:r>
              <a:rPr lang="en-US" dirty="0"/>
              <a:t>COTS is pre-tested, but integration with you operation may not smooth</a:t>
            </a:r>
          </a:p>
          <a:p>
            <a:endParaRPr lang="en-US" dirty="0"/>
          </a:p>
          <a:p>
            <a:r>
              <a:rPr lang="en-US" dirty="0"/>
              <a:t>Example: </a:t>
            </a:r>
          </a:p>
          <a:p>
            <a:pPr lvl="1"/>
            <a:r>
              <a:rPr lang="en-US" dirty="0"/>
              <a:t>Ensure the COTS CRM integrates well with your existing email system</a:t>
            </a:r>
          </a:p>
          <a:p>
            <a:pPr lvl="1"/>
            <a:r>
              <a:rPr lang="en-US" dirty="0"/>
              <a:t>Ensure the COTS CRM works coherently with your process to manage customers</a:t>
            </a:r>
          </a:p>
        </p:txBody>
      </p:sp>
    </p:spTree>
    <p:extLst>
      <p:ext uri="{BB962C8B-B14F-4D97-AF65-F5344CB8AC3E}">
        <p14:creationId xmlns:p14="http://schemas.microsoft.com/office/powerpoint/2010/main" val="38070347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812D0-07CD-EED3-F3E5-2CCE7D2ECEC5}"/>
              </a:ext>
            </a:extLst>
          </p:cNvPr>
          <p:cNvSpPr>
            <a:spLocks noGrp="1"/>
          </p:cNvSpPr>
          <p:nvPr>
            <p:ph type="title"/>
          </p:nvPr>
        </p:nvSpPr>
        <p:spPr/>
        <p:txBody>
          <a:bodyPr/>
          <a:lstStyle/>
          <a:p>
            <a:r>
              <a:rPr lang="en-CN" dirty="0"/>
              <a:t>Challenges for COTS</a:t>
            </a:r>
          </a:p>
        </p:txBody>
      </p:sp>
      <p:sp>
        <p:nvSpPr>
          <p:cNvPr id="3" name="Content Placeholder 2">
            <a:extLst>
              <a:ext uri="{FF2B5EF4-FFF2-40B4-BE49-F238E27FC236}">
                <a16:creationId xmlns:a16="http://schemas.microsoft.com/office/drawing/2014/main" id="{22C9E33D-59AA-15F8-336B-E7EECED01BE9}"/>
              </a:ext>
            </a:extLst>
          </p:cNvPr>
          <p:cNvSpPr>
            <a:spLocks noGrp="1"/>
          </p:cNvSpPr>
          <p:nvPr>
            <p:ph idx="1"/>
          </p:nvPr>
        </p:nvSpPr>
        <p:spPr/>
        <p:txBody>
          <a:bodyPr/>
          <a:lstStyle/>
          <a:p>
            <a:r>
              <a:rPr lang="en-US" b="1" i="0" u="none" strike="noStrike" dirty="0">
                <a:solidFill>
                  <a:srgbClr val="000000"/>
                </a:solidFill>
                <a:effectLst/>
              </a:rPr>
              <a:t>Limited Customization</a:t>
            </a:r>
            <a:r>
              <a:rPr lang="en-US" b="0" i="0" u="none" strike="noStrike" dirty="0">
                <a:solidFill>
                  <a:srgbClr val="000000"/>
                </a:solidFill>
                <a:effectLst/>
              </a:rPr>
              <a:t>: Configuration-only approach restricts flexibility (e.g., WordPress can’t be fully rewritten).</a:t>
            </a:r>
          </a:p>
          <a:p>
            <a:endParaRPr lang="en-US" dirty="0">
              <a:solidFill>
                <a:srgbClr val="000000"/>
              </a:solidFill>
            </a:endParaRPr>
          </a:p>
          <a:p>
            <a:r>
              <a:rPr lang="en-US" b="1" i="0" u="none" strike="noStrike" dirty="0">
                <a:solidFill>
                  <a:srgbClr val="000000"/>
                </a:solidFill>
                <a:effectLst/>
              </a:rPr>
              <a:t>Vendor Dependency</a:t>
            </a:r>
            <a:r>
              <a:rPr lang="en-US" b="0" i="0" u="none" strike="noStrike" dirty="0">
                <a:solidFill>
                  <a:srgbClr val="000000"/>
                </a:solidFill>
                <a:effectLst/>
              </a:rPr>
              <a:t>: Reliant on vendor updates or support (e.g., delays in fixing SAP bugs).</a:t>
            </a:r>
          </a:p>
        </p:txBody>
      </p:sp>
    </p:spTree>
    <p:extLst>
      <p:ext uri="{BB962C8B-B14F-4D97-AF65-F5344CB8AC3E}">
        <p14:creationId xmlns:p14="http://schemas.microsoft.com/office/powerpoint/2010/main" val="8395724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09606-D584-35A3-1DE9-CEC36C3C9B0E}"/>
              </a:ext>
            </a:extLst>
          </p:cNvPr>
          <p:cNvSpPr>
            <a:spLocks noGrp="1"/>
          </p:cNvSpPr>
          <p:nvPr>
            <p:ph type="title"/>
          </p:nvPr>
        </p:nvSpPr>
        <p:spPr/>
        <p:txBody>
          <a:bodyPr/>
          <a:lstStyle/>
          <a:p>
            <a:r>
              <a:rPr lang="en-CN" dirty="0"/>
              <a:t>Exercise</a:t>
            </a:r>
          </a:p>
        </p:txBody>
      </p:sp>
      <p:sp>
        <p:nvSpPr>
          <p:cNvPr id="3" name="Content Placeholder 2">
            <a:extLst>
              <a:ext uri="{FF2B5EF4-FFF2-40B4-BE49-F238E27FC236}">
                <a16:creationId xmlns:a16="http://schemas.microsoft.com/office/drawing/2014/main" id="{241A41C3-D15A-05B4-5F51-DFBD840062D6}"/>
              </a:ext>
            </a:extLst>
          </p:cNvPr>
          <p:cNvSpPr>
            <a:spLocks noGrp="1"/>
          </p:cNvSpPr>
          <p:nvPr>
            <p:ph idx="1"/>
          </p:nvPr>
        </p:nvSpPr>
        <p:spPr>
          <a:xfrm>
            <a:off x="567559" y="1418897"/>
            <a:ext cx="11067393" cy="5073978"/>
          </a:xfrm>
        </p:spPr>
        <p:txBody>
          <a:bodyPr>
            <a:normAutofit fontScale="85000" lnSpcReduction="20000"/>
          </a:bodyPr>
          <a:lstStyle/>
          <a:p>
            <a:pPr marL="0" indent="0">
              <a:buNone/>
            </a:pPr>
            <a:r>
              <a:rPr lang="en-US" b="0" i="0" u="none" strike="noStrike" dirty="0">
                <a:solidFill>
                  <a:srgbClr val="000000"/>
                </a:solidFill>
                <a:effectLst/>
              </a:rPr>
              <a:t>You are a software engineering consultant hired by a company that develops mobile applications for different industries, such as healthcare, finance, and education. The company is considering adopting software reuse techniques to reduce development time and costs while maintaining high quality. They are particularly interested in understanding the differences between </a:t>
            </a:r>
            <a:r>
              <a:rPr lang="en-US" b="1" i="0" u="none" strike="noStrike" dirty="0">
                <a:solidFill>
                  <a:srgbClr val="000000"/>
                </a:solidFill>
                <a:effectLst/>
              </a:rPr>
              <a:t>Application Frameworks</a:t>
            </a:r>
            <a:r>
              <a:rPr lang="en-US" b="0" i="0" u="none" strike="noStrike" dirty="0">
                <a:solidFill>
                  <a:srgbClr val="000000"/>
                </a:solidFill>
                <a:effectLst/>
              </a:rPr>
              <a:t> and </a:t>
            </a:r>
            <a:r>
              <a:rPr lang="en-US" b="1" i="0" u="none" strike="noStrike" dirty="0">
                <a:solidFill>
                  <a:srgbClr val="000000"/>
                </a:solidFill>
                <a:effectLst/>
              </a:rPr>
              <a:t>Software Product Lines (SPL)</a:t>
            </a:r>
            <a:r>
              <a:rPr lang="en-US" b="0" i="0" u="none" strike="noStrike" dirty="0">
                <a:solidFill>
                  <a:srgbClr val="000000"/>
                </a:solidFill>
                <a:effectLst/>
              </a:rPr>
              <a:t>.</a:t>
            </a:r>
          </a:p>
          <a:p>
            <a:pPr marL="0" indent="0">
              <a:buNone/>
            </a:pPr>
            <a:endParaRPr lang="en-US" b="0" i="0" u="none" strike="noStrike" dirty="0">
              <a:solidFill>
                <a:srgbClr val="000000"/>
              </a:solidFill>
              <a:effectLst/>
            </a:endParaRPr>
          </a:p>
          <a:p>
            <a:pPr marL="0" indent="0" algn="l">
              <a:buNone/>
            </a:pPr>
            <a:r>
              <a:rPr lang="en-US" b="1" i="0" u="none" strike="noStrike" dirty="0">
                <a:solidFill>
                  <a:srgbClr val="000000"/>
                </a:solidFill>
                <a:effectLst/>
              </a:rPr>
              <a:t>Scenario</a:t>
            </a:r>
            <a:r>
              <a:rPr lang="en-US" b="0" i="0" u="none" strike="noStrike" dirty="0">
                <a:solidFill>
                  <a:srgbClr val="000000"/>
                </a:solidFill>
                <a:effectLst/>
              </a:rPr>
              <a:t>:</a:t>
            </a:r>
            <a:br>
              <a:rPr lang="en-US" b="0" i="0" u="none" strike="noStrike" dirty="0">
                <a:solidFill>
                  <a:srgbClr val="000000"/>
                </a:solidFill>
                <a:effectLst/>
              </a:rPr>
            </a:br>
            <a:r>
              <a:rPr lang="en-US" b="0" i="0" u="none" strike="noStrike" dirty="0">
                <a:solidFill>
                  <a:srgbClr val="000000"/>
                </a:solidFill>
                <a:effectLst/>
              </a:rPr>
              <a:t>The company plans to develop a new set of mobile apps for small businesses, including:</a:t>
            </a:r>
          </a:p>
          <a:p>
            <a:pPr algn="l">
              <a:buFont typeface="Arial" panose="020B0604020202020204" pitchFamily="34" charset="0"/>
              <a:buChar char="•"/>
            </a:pPr>
            <a:r>
              <a:rPr lang="en-US" b="0" i="0" u="none" strike="noStrike" dirty="0">
                <a:solidFill>
                  <a:srgbClr val="000000"/>
                </a:solidFill>
                <a:effectLst/>
              </a:rPr>
              <a:t>A point-of-sale (POS) app for retail stores.</a:t>
            </a:r>
          </a:p>
          <a:p>
            <a:pPr algn="l">
              <a:buFont typeface="Arial" panose="020B0604020202020204" pitchFamily="34" charset="0"/>
              <a:buChar char="•"/>
            </a:pPr>
            <a:r>
              <a:rPr lang="en-US" b="0" i="0" u="none" strike="noStrike" dirty="0">
                <a:solidFill>
                  <a:srgbClr val="000000"/>
                </a:solidFill>
                <a:effectLst/>
              </a:rPr>
              <a:t>An appointment scheduling app for service-based businesses.</a:t>
            </a:r>
          </a:p>
          <a:p>
            <a:pPr algn="l">
              <a:buFont typeface="Arial" panose="020B0604020202020204" pitchFamily="34" charset="0"/>
              <a:buChar char="•"/>
            </a:pPr>
            <a:r>
              <a:rPr lang="en-US" b="0" i="0" u="none" strike="noStrike" dirty="0">
                <a:solidFill>
                  <a:srgbClr val="000000"/>
                </a:solidFill>
                <a:effectLst/>
              </a:rPr>
              <a:t>An inventory management app for warehouses.</a:t>
            </a:r>
          </a:p>
          <a:p>
            <a:pPr marL="0" indent="0" algn="l">
              <a:buNone/>
            </a:pPr>
            <a:br>
              <a:rPr lang="en-US" b="0" i="0" u="none" strike="noStrike" dirty="0">
                <a:solidFill>
                  <a:srgbClr val="000000"/>
                </a:solidFill>
                <a:effectLst/>
              </a:rPr>
            </a:br>
            <a:r>
              <a:rPr lang="en-US" b="0" i="0" u="none" strike="noStrike" dirty="0">
                <a:solidFill>
                  <a:srgbClr val="000000"/>
                </a:solidFill>
                <a:effectLst/>
              </a:rPr>
              <a:t>All apps need to run on both iOS and Android, and they must share common features like user authentication, payment processing, and data analytics.</a:t>
            </a:r>
          </a:p>
        </p:txBody>
      </p:sp>
    </p:spTree>
    <p:extLst>
      <p:ext uri="{BB962C8B-B14F-4D97-AF65-F5344CB8AC3E}">
        <p14:creationId xmlns:p14="http://schemas.microsoft.com/office/powerpoint/2010/main" val="17060938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FB1F5-5353-8942-72BD-0059629EE8DA}"/>
              </a:ext>
            </a:extLst>
          </p:cNvPr>
          <p:cNvSpPr>
            <a:spLocks noGrp="1"/>
          </p:cNvSpPr>
          <p:nvPr>
            <p:ph type="title"/>
          </p:nvPr>
        </p:nvSpPr>
        <p:spPr/>
        <p:txBody>
          <a:bodyPr/>
          <a:lstStyle/>
          <a:p>
            <a:r>
              <a:rPr lang="en-CN" dirty="0"/>
              <a:t>Exercise</a:t>
            </a:r>
          </a:p>
        </p:txBody>
      </p:sp>
      <p:sp>
        <p:nvSpPr>
          <p:cNvPr id="3" name="Content Placeholder 2">
            <a:extLst>
              <a:ext uri="{FF2B5EF4-FFF2-40B4-BE49-F238E27FC236}">
                <a16:creationId xmlns:a16="http://schemas.microsoft.com/office/drawing/2014/main" id="{909255F5-38FD-40F2-9F73-971E5DCFBCC6}"/>
              </a:ext>
            </a:extLst>
          </p:cNvPr>
          <p:cNvSpPr>
            <a:spLocks noGrp="1"/>
          </p:cNvSpPr>
          <p:nvPr>
            <p:ph idx="1"/>
          </p:nvPr>
        </p:nvSpPr>
        <p:spPr/>
        <p:txBody>
          <a:bodyPr/>
          <a:lstStyle/>
          <a:p>
            <a:r>
              <a:rPr lang="en-CN" dirty="0"/>
              <a:t>Tasks:</a:t>
            </a:r>
          </a:p>
          <a:p>
            <a:pPr lvl="1"/>
            <a:r>
              <a:rPr lang="en-US" b="0" i="0" u="none" strike="noStrike" dirty="0">
                <a:solidFill>
                  <a:srgbClr val="000000"/>
                </a:solidFill>
                <a:effectLst/>
              </a:rPr>
              <a:t>Define </a:t>
            </a:r>
            <a:r>
              <a:rPr lang="en-US" b="1" i="0" u="none" strike="noStrike" dirty="0">
                <a:solidFill>
                  <a:srgbClr val="000000"/>
                </a:solidFill>
                <a:effectLst/>
              </a:rPr>
              <a:t>Application Frameworks</a:t>
            </a:r>
            <a:r>
              <a:rPr lang="en-US" b="0" i="0" u="none" strike="noStrike" dirty="0">
                <a:solidFill>
                  <a:srgbClr val="000000"/>
                </a:solidFill>
                <a:effectLst/>
              </a:rPr>
              <a:t> and </a:t>
            </a:r>
            <a:r>
              <a:rPr lang="en-US" b="1" i="0" u="none" strike="noStrike" dirty="0">
                <a:solidFill>
                  <a:srgbClr val="000000"/>
                </a:solidFill>
                <a:effectLst/>
              </a:rPr>
              <a:t>Software Product Lines (SPL)</a:t>
            </a:r>
            <a:r>
              <a:rPr lang="en-US" b="0" i="0" u="none" strike="noStrike" dirty="0">
                <a:solidFill>
                  <a:srgbClr val="000000"/>
                </a:solidFill>
                <a:effectLst/>
              </a:rPr>
              <a:t>, highlighting their key differences.</a:t>
            </a:r>
          </a:p>
          <a:p>
            <a:pPr lvl="1"/>
            <a:r>
              <a:rPr lang="en-US" b="0" i="0" u="none" strike="noStrike" dirty="0">
                <a:solidFill>
                  <a:srgbClr val="000000"/>
                </a:solidFill>
                <a:effectLst/>
              </a:rPr>
              <a:t>Recommend which technique (Application Frameworks or SPL) is more suitable for the company’s needs. Justify your choice with at least three specific reasons based on the scenario.</a:t>
            </a:r>
          </a:p>
          <a:p>
            <a:pPr lvl="1"/>
            <a:r>
              <a:rPr lang="en-US" b="0" i="0" u="none" strike="noStrike" dirty="0">
                <a:solidFill>
                  <a:srgbClr val="000000"/>
                </a:solidFill>
                <a:effectLst/>
              </a:rPr>
              <a:t>Identify two potential challenges the company might face when implementing your recommended technique.</a:t>
            </a:r>
          </a:p>
          <a:p>
            <a:pPr marL="457200" lvl="1" indent="0">
              <a:buNone/>
            </a:pPr>
            <a:endParaRPr lang="en-CN" dirty="0"/>
          </a:p>
        </p:txBody>
      </p:sp>
    </p:spTree>
    <p:extLst>
      <p:ext uri="{BB962C8B-B14F-4D97-AF65-F5344CB8AC3E}">
        <p14:creationId xmlns:p14="http://schemas.microsoft.com/office/powerpoint/2010/main" val="8741077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45DB9-78FB-4639-FA94-1D7553DE9A5A}"/>
              </a:ext>
            </a:extLst>
          </p:cNvPr>
          <p:cNvSpPr>
            <a:spLocks noGrp="1"/>
          </p:cNvSpPr>
          <p:nvPr>
            <p:ph type="title"/>
          </p:nvPr>
        </p:nvSpPr>
        <p:spPr/>
        <p:txBody>
          <a:bodyPr/>
          <a:lstStyle/>
          <a:p>
            <a:r>
              <a:rPr lang="en-CN" dirty="0"/>
              <a:t>Discussion</a:t>
            </a:r>
          </a:p>
        </p:txBody>
      </p:sp>
      <p:sp>
        <p:nvSpPr>
          <p:cNvPr id="3" name="Content Placeholder 2">
            <a:extLst>
              <a:ext uri="{FF2B5EF4-FFF2-40B4-BE49-F238E27FC236}">
                <a16:creationId xmlns:a16="http://schemas.microsoft.com/office/drawing/2014/main" id="{4F6ABC6B-62FF-F766-998A-5898C0D3566C}"/>
              </a:ext>
            </a:extLst>
          </p:cNvPr>
          <p:cNvSpPr>
            <a:spLocks noGrp="1"/>
          </p:cNvSpPr>
          <p:nvPr>
            <p:ph idx="1"/>
          </p:nvPr>
        </p:nvSpPr>
        <p:spPr/>
        <p:txBody>
          <a:bodyPr/>
          <a:lstStyle/>
          <a:p>
            <a:r>
              <a:rPr lang="en-US" b="0" i="0" u="none" strike="noStrike" dirty="0">
                <a:solidFill>
                  <a:srgbClr val="000000"/>
                </a:solidFill>
                <a:effectLst/>
              </a:rPr>
              <a:t>For each strategy (Application Framework, SPL, and COTS), explain how it tackles </a:t>
            </a:r>
            <a:r>
              <a:rPr lang="en-US" b="0" i="1" u="none" strike="noStrike" dirty="0">
                <a:solidFill>
                  <a:srgbClr val="000000"/>
                </a:solidFill>
                <a:effectLst/>
              </a:rPr>
              <a:t>at least two</a:t>
            </a:r>
            <a:r>
              <a:rPr lang="en-US" b="0" i="0" u="none" strike="noStrike" dirty="0">
                <a:solidFill>
                  <a:srgbClr val="000000"/>
                </a:solidFill>
                <a:effectLst/>
              </a:rPr>
              <a:t> of the essential difficulties discussed in the essay written by Fred Brooks “No Silver Bullet”, using examples to show your strategy in action.</a:t>
            </a:r>
          </a:p>
          <a:p>
            <a:endParaRPr lang="en-US" b="0" i="0" u="none" strike="noStrike" dirty="0">
              <a:solidFill>
                <a:srgbClr val="000000"/>
              </a:solidFill>
              <a:effectLst/>
            </a:endParaRPr>
          </a:p>
          <a:p>
            <a:r>
              <a:rPr lang="en-CN" dirty="0"/>
              <a:t>Your task is to challenges the below given answer.</a:t>
            </a:r>
          </a:p>
        </p:txBody>
      </p:sp>
    </p:spTree>
    <p:extLst>
      <p:ext uri="{BB962C8B-B14F-4D97-AF65-F5344CB8AC3E}">
        <p14:creationId xmlns:p14="http://schemas.microsoft.com/office/powerpoint/2010/main" val="29576578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19C66-D85D-D205-1810-073525F6C2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02B1F4-1743-93CB-AA78-D05E75544D7B}"/>
              </a:ext>
            </a:extLst>
          </p:cNvPr>
          <p:cNvSpPr>
            <a:spLocks noGrp="1"/>
          </p:cNvSpPr>
          <p:nvPr>
            <p:ph type="title"/>
          </p:nvPr>
        </p:nvSpPr>
        <p:spPr/>
        <p:txBody>
          <a:bodyPr/>
          <a:lstStyle/>
          <a:p>
            <a:r>
              <a:rPr lang="en-CN" dirty="0"/>
              <a:t>Discussion Answer</a:t>
            </a:r>
          </a:p>
        </p:txBody>
      </p:sp>
      <p:sp>
        <p:nvSpPr>
          <p:cNvPr id="3" name="Content Placeholder 2">
            <a:extLst>
              <a:ext uri="{FF2B5EF4-FFF2-40B4-BE49-F238E27FC236}">
                <a16:creationId xmlns:a16="http://schemas.microsoft.com/office/drawing/2014/main" id="{50667460-15E2-B941-2185-08CB51F0917E}"/>
              </a:ext>
            </a:extLst>
          </p:cNvPr>
          <p:cNvSpPr>
            <a:spLocks noGrp="1"/>
          </p:cNvSpPr>
          <p:nvPr>
            <p:ph idx="1"/>
          </p:nvPr>
        </p:nvSpPr>
        <p:spPr/>
        <p:txBody>
          <a:bodyPr/>
          <a:lstStyle/>
          <a:p>
            <a:r>
              <a:rPr lang="en-US" b="1" i="0" u="none" strike="noStrike" dirty="0">
                <a:solidFill>
                  <a:srgbClr val="000000"/>
                </a:solidFill>
                <a:effectLst/>
              </a:rPr>
              <a:t>Application Frameworks</a:t>
            </a:r>
            <a:r>
              <a:rPr lang="en-US" b="0" i="0" u="none" strike="noStrike" dirty="0">
                <a:solidFill>
                  <a:srgbClr val="000000"/>
                </a:solidFill>
                <a:effectLst/>
              </a:rPr>
              <a:t>:</a:t>
            </a:r>
          </a:p>
          <a:p>
            <a:pPr lvl="1"/>
            <a:r>
              <a:rPr lang="en-US" b="1" i="0" u="none" strike="noStrike" dirty="0">
                <a:solidFill>
                  <a:srgbClr val="000000"/>
                </a:solidFill>
                <a:effectLst/>
              </a:rPr>
              <a:t>Complexity</a:t>
            </a:r>
            <a:r>
              <a:rPr lang="en-US" b="0" i="0" u="none" strike="noStrike" dirty="0">
                <a:solidFill>
                  <a:srgbClr val="000000"/>
                </a:solidFill>
                <a:effectLst/>
              </a:rPr>
              <a:t>: Frameworks like Django reduce complexity by providing a structured blueprint—pre-built modules for carts, payments, and user accounts simplify the app’s design. Instead of juggling chaotic code, you follow a clear MVC pattern.</a:t>
            </a:r>
          </a:p>
          <a:p>
            <a:pPr lvl="1"/>
            <a:r>
              <a:rPr lang="en-US" b="1" i="0" u="none" strike="noStrike" dirty="0">
                <a:solidFill>
                  <a:srgbClr val="000000"/>
                </a:solidFill>
                <a:effectLst/>
              </a:rPr>
              <a:t>Changeability</a:t>
            </a:r>
            <a:r>
              <a:rPr lang="en-US" b="0" i="0" u="none" strike="noStrike" dirty="0">
                <a:solidFill>
                  <a:srgbClr val="000000"/>
                </a:solidFill>
                <a:effectLst/>
              </a:rPr>
              <a:t>: They handle evolving needs well; adding a new payment gateway (e.g., Stripe) is just a matter of plugging into Django’s extensible architecture via middleware or apps.</a:t>
            </a:r>
          </a:p>
          <a:p>
            <a:endParaRPr lang="en-CN" dirty="0"/>
          </a:p>
        </p:txBody>
      </p:sp>
    </p:spTree>
    <p:extLst>
      <p:ext uri="{BB962C8B-B14F-4D97-AF65-F5344CB8AC3E}">
        <p14:creationId xmlns:p14="http://schemas.microsoft.com/office/powerpoint/2010/main" val="16928023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04E24D-9059-DF06-7596-EBC1FA12B4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5A1D03-8C10-9BDE-C564-BBDD85B025E7}"/>
              </a:ext>
            </a:extLst>
          </p:cNvPr>
          <p:cNvSpPr>
            <a:spLocks noGrp="1"/>
          </p:cNvSpPr>
          <p:nvPr>
            <p:ph type="title"/>
          </p:nvPr>
        </p:nvSpPr>
        <p:spPr/>
        <p:txBody>
          <a:bodyPr/>
          <a:lstStyle/>
          <a:p>
            <a:r>
              <a:rPr lang="en-CN" dirty="0"/>
              <a:t>Discussion Answer</a:t>
            </a:r>
          </a:p>
        </p:txBody>
      </p:sp>
      <p:sp>
        <p:nvSpPr>
          <p:cNvPr id="3" name="Content Placeholder 2">
            <a:extLst>
              <a:ext uri="{FF2B5EF4-FFF2-40B4-BE49-F238E27FC236}">
                <a16:creationId xmlns:a16="http://schemas.microsoft.com/office/drawing/2014/main" id="{8EFCED67-E79E-6092-CEC9-06C868DD98C3}"/>
              </a:ext>
            </a:extLst>
          </p:cNvPr>
          <p:cNvSpPr>
            <a:spLocks noGrp="1"/>
          </p:cNvSpPr>
          <p:nvPr>
            <p:ph idx="1"/>
          </p:nvPr>
        </p:nvSpPr>
        <p:spPr/>
        <p:txBody>
          <a:bodyPr/>
          <a:lstStyle/>
          <a:p>
            <a:pPr algn="l">
              <a:buFont typeface="Arial" panose="020B0604020202020204" pitchFamily="34" charset="0"/>
              <a:buChar char="•"/>
            </a:pPr>
            <a:r>
              <a:rPr lang="en-US" b="1" i="0" u="none" strike="noStrike" dirty="0">
                <a:solidFill>
                  <a:srgbClr val="000000"/>
                </a:solidFill>
                <a:effectLst/>
              </a:rPr>
              <a:t>Software Product Lines (SPL)</a:t>
            </a:r>
            <a:r>
              <a:rPr lang="en-US" b="0" i="0" u="none" strike="noStrike" dirty="0">
                <a:solidFill>
                  <a:srgbClr val="000000"/>
                </a:solidFill>
                <a:effectLst/>
              </a:rPr>
              <a:t>:</a:t>
            </a:r>
          </a:p>
          <a:p>
            <a:pPr lvl="1"/>
            <a:r>
              <a:rPr lang="en-US" b="1" i="0" u="none" strike="noStrike" dirty="0">
                <a:solidFill>
                  <a:srgbClr val="000000"/>
                </a:solidFill>
                <a:effectLst/>
              </a:rPr>
              <a:t>Complexity</a:t>
            </a:r>
            <a:r>
              <a:rPr lang="en-US" b="0" i="0" u="none" strike="noStrike" dirty="0">
                <a:solidFill>
                  <a:srgbClr val="000000"/>
                </a:solidFill>
                <a:effectLst/>
              </a:rPr>
              <a:t>: SPLs tame complexity by creating a reusable core (e.g., shared checkout and inventory logic) for variants like mobile and desktop e-commerce apps, reducing redundant design work.</a:t>
            </a:r>
          </a:p>
          <a:p>
            <a:pPr lvl="1"/>
            <a:r>
              <a:rPr lang="en-US" b="1" i="0" u="none" strike="noStrike" dirty="0">
                <a:solidFill>
                  <a:srgbClr val="000000"/>
                </a:solidFill>
                <a:effectLst/>
              </a:rPr>
              <a:t>Conformity</a:t>
            </a:r>
            <a:r>
              <a:rPr lang="en-US" b="0" i="0" u="none" strike="noStrike" dirty="0">
                <a:solidFill>
                  <a:srgbClr val="000000"/>
                </a:solidFill>
                <a:effectLst/>
              </a:rPr>
              <a:t>: They align with real-world constraints by specializing the core—e.g., a mobile version conforms to touch inputs, while desktop supports keyboard navigation, all from one base.</a:t>
            </a:r>
          </a:p>
          <a:p>
            <a:endParaRPr lang="en-CN" dirty="0"/>
          </a:p>
        </p:txBody>
      </p:sp>
    </p:spTree>
    <p:extLst>
      <p:ext uri="{BB962C8B-B14F-4D97-AF65-F5344CB8AC3E}">
        <p14:creationId xmlns:p14="http://schemas.microsoft.com/office/powerpoint/2010/main" val="1562154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Software Reuse</a:t>
            </a:r>
          </a:p>
        </p:txBody>
      </p:sp>
      <p:sp>
        <p:nvSpPr>
          <p:cNvPr id="3" name="Content Placeholder 2"/>
          <p:cNvSpPr>
            <a:spLocks noGrp="1"/>
          </p:cNvSpPr>
          <p:nvPr>
            <p:ph idx="1"/>
          </p:nvPr>
        </p:nvSpPr>
        <p:spPr/>
        <p:txBody>
          <a:bodyPr/>
          <a:lstStyle/>
          <a:p>
            <a:r>
              <a:rPr lang="en-US" dirty="0"/>
              <a:t>Real-world impact: -</a:t>
            </a:r>
          </a:p>
          <a:p>
            <a:pPr lvl="1"/>
            <a:r>
              <a:rPr lang="en-US" dirty="0"/>
              <a:t>Faster development</a:t>
            </a:r>
          </a:p>
          <a:p>
            <a:pPr lvl="2"/>
            <a:r>
              <a:rPr lang="en-US" dirty="0" err="1"/>
              <a:t>TensorFlow</a:t>
            </a:r>
            <a:r>
              <a:rPr lang="en-US" dirty="0"/>
              <a:t> powers multiple AI tools at Google</a:t>
            </a:r>
          </a:p>
          <a:p>
            <a:pPr lvl="2"/>
            <a:r>
              <a:rPr lang="en-US" dirty="0"/>
              <a:t>Google Launches </a:t>
            </a:r>
            <a:r>
              <a:rPr lang="en-US" dirty="0" err="1"/>
              <a:t>TensorFlow</a:t>
            </a:r>
            <a:r>
              <a:rPr lang="en-US" dirty="0"/>
              <a:t> Enterprise at No Extra Cost for Cloud Customers</a:t>
            </a:r>
          </a:p>
          <a:p>
            <a:pPr lvl="1"/>
            <a:r>
              <a:rPr lang="en-US" dirty="0"/>
              <a:t>Fewer bugs</a:t>
            </a:r>
          </a:p>
          <a:p>
            <a:pPr lvl="2"/>
            <a:r>
              <a:rPr lang="en-US" dirty="0" err="1"/>
              <a:t>React’s</a:t>
            </a:r>
            <a:r>
              <a:rPr lang="en-US" dirty="0"/>
              <a:t> reusable components reduce errors across Meta’s platforms</a:t>
            </a:r>
          </a:p>
          <a:p>
            <a:pPr lvl="2"/>
            <a:r>
              <a:rPr lang="en-US" dirty="0"/>
              <a:t>Facebook, Instagram, and WhatsApp</a:t>
            </a:r>
          </a:p>
          <a:p>
            <a:r>
              <a:rPr lang="en-US" dirty="0"/>
              <a:t>Why it’s exciting: Reuse isn’t just efficient – It’s key skill in modern software engineering</a:t>
            </a:r>
          </a:p>
        </p:txBody>
      </p:sp>
    </p:spTree>
    <p:extLst>
      <p:ext uri="{BB962C8B-B14F-4D97-AF65-F5344CB8AC3E}">
        <p14:creationId xmlns:p14="http://schemas.microsoft.com/office/powerpoint/2010/main" val="9464267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FA42D4-B387-DE6A-B314-43231F5E13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5BE316-CCE1-CC12-B8D5-42400E7621D3}"/>
              </a:ext>
            </a:extLst>
          </p:cNvPr>
          <p:cNvSpPr>
            <a:spLocks noGrp="1"/>
          </p:cNvSpPr>
          <p:nvPr>
            <p:ph type="title"/>
          </p:nvPr>
        </p:nvSpPr>
        <p:spPr/>
        <p:txBody>
          <a:bodyPr/>
          <a:lstStyle/>
          <a:p>
            <a:r>
              <a:rPr lang="en-CN" dirty="0"/>
              <a:t>Discussion Answer</a:t>
            </a:r>
          </a:p>
        </p:txBody>
      </p:sp>
      <p:sp>
        <p:nvSpPr>
          <p:cNvPr id="3" name="Content Placeholder 2">
            <a:extLst>
              <a:ext uri="{FF2B5EF4-FFF2-40B4-BE49-F238E27FC236}">
                <a16:creationId xmlns:a16="http://schemas.microsoft.com/office/drawing/2014/main" id="{24FE9F8A-2FC5-F3D8-161C-6FF974CCF353}"/>
              </a:ext>
            </a:extLst>
          </p:cNvPr>
          <p:cNvSpPr>
            <a:spLocks noGrp="1"/>
          </p:cNvSpPr>
          <p:nvPr>
            <p:ph idx="1"/>
          </p:nvPr>
        </p:nvSpPr>
        <p:spPr/>
        <p:txBody>
          <a:bodyPr/>
          <a:lstStyle/>
          <a:p>
            <a:pPr algn="l">
              <a:buFont typeface="Arial" panose="020B0604020202020204" pitchFamily="34" charset="0"/>
              <a:buChar char="•"/>
            </a:pPr>
            <a:r>
              <a:rPr lang="en-US" b="1" i="0" u="none" strike="noStrike" dirty="0">
                <a:solidFill>
                  <a:srgbClr val="000000"/>
                </a:solidFill>
                <a:effectLst/>
              </a:rPr>
              <a:t>COTS</a:t>
            </a:r>
            <a:r>
              <a:rPr lang="en-US" b="0" i="0" u="none" strike="noStrike" dirty="0">
                <a:solidFill>
                  <a:srgbClr val="000000"/>
                </a:solidFill>
                <a:effectLst/>
              </a:rPr>
              <a:t>:</a:t>
            </a:r>
          </a:p>
          <a:p>
            <a:pPr lvl="1"/>
            <a:r>
              <a:rPr lang="en-US" b="1" i="0" u="none" strike="noStrike" dirty="0">
                <a:solidFill>
                  <a:srgbClr val="000000"/>
                </a:solidFill>
                <a:effectLst/>
              </a:rPr>
              <a:t>Complexity</a:t>
            </a:r>
            <a:r>
              <a:rPr lang="en-US" b="0" i="0" u="none" strike="noStrike" dirty="0">
                <a:solidFill>
                  <a:srgbClr val="000000"/>
                </a:solidFill>
                <a:effectLst/>
              </a:rPr>
              <a:t>: COTS like Shopify slashes complexity—you get a pre-built e-commerce solution with carts and analytics out of the box, no need to design from scratch.</a:t>
            </a:r>
          </a:p>
          <a:p>
            <a:pPr lvl="1"/>
            <a:r>
              <a:rPr lang="en-US" b="1" i="0" u="none" strike="noStrike" dirty="0">
                <a:solidFill>
                  <a:srgbClr val="000000"/>
                </a:solidFill>
                <a:effectLst/>
              </a:rPr>
              <a:t>Changeability</a:t>
            </a:r>
            <a:r>
              <a:rPr lang="en-US" b="0" i="0" u="none" strike="noStrike" dirty="0">
                <a:solidFill>
                  <a:srgbClr val="000000"/>
                </a:solidFill>
                <a:effectLst/>
              </a:rPr>
              <a:t>: It adapts to changes via configuration (e.g., adding a discount feature through plugins), though major shifts might hit customization limits.</a:t>
            </a:r>
          </a:p>
          <a:p>
            <a:endParaRPr lang="en-CN" dirty="0"/>
          </a:p>
        </p:txBody>
      </p:sp>
    </p:spTree>
    <p:extLst>
      <p:ext uri="{BB962C8B-B14F-4D97-AF65-F5344CB8AC3E}">
        <p14:creationId xmlns:p14="http://schemas.microsoft.com/office/powerpoint/2010/main" val="13962484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Reuse in the Real World</a:t>
            </a:r>
          </a:p>
        </p:txBody>
      </p:sp>
      <p:sp>
        <p:nvSpPr>
          <p:cNvPr id="3" name="Content Placeholder 2"/>
          <p:cNvSpPr>
            <a:spLocks noGrp="1"/>
          </p:cNvSpPr>
          <p:nvPr>
            <p:ph idx="1"/>
          </p:nvPr>
        </p:nvSpPr>
        <p:spPr/>
        <p:txBody>
          <a:bodyPr/>
          <a:lstStyle/>
          <a:p>
            <a:r>
              <a:rPr lang="en-US" dirty="0"/>
              <a:t>Overview: Netflix reuses micro-services across its platform</a:t>
            </a:r>
          </a:p>
          <a:p>
            <a:endParaRPr lang="en-US" dirty="0"/>
          </a:p>
          <a:p>
            <a:r>
              <a:rPr lang="en-US" dirty="0"/>
              <a:t>Benefit:</a:t>
            </a:r>
          </a:p>
          <a:p>
            <a:pPr lvl="1"/>
            <a:r>
              <a:rPr lang="en-US" dirty="0"/>
              <a:t>Scalability: Reuse services enable Netflix to</a:t>
            </a:r>
          </a:p>
          <a:p>
            <a:pPr lvl="2"/>
            <a:r>
              <a:rPr lang="en-US" dirty="0"/>
              <a:t>Handle million of users by adding more micro-service instances to a specific Netflix service</a:t>
            </a:r>
          </a:p>
          <a:p>
            <a:pPr lvl="2"/>
            <a:r>
              <a:rPr lang="en-US" dirty="0"/>
              <a:t>Easily add new Netflix service using existing micro-services</a:t>
            </a:r>
          </a:p>
          <a:p>
            <a:pPr lvl="1"/>
            <a:r>
              <a:rPr lang="en-US" dirty="0"/>
              <a:t>Reliability: Tested micro-services can be reused without testing again</a:t>
            </a:r>
          </a:p>
          <a:p>
            <a:pPr lvl="1"/>
            <a:endParaRPr lang="en-US" dirty="0"/>
          </a:p>
        </p:txBody>
      </p:sp>
    </p:spTree>
    <p:extLst>
      <p:ext uri="{BB962C8B-B14F-4D97-AF65-F5344CB8AC3E}">
        <p14:creationId xmlns:p14="http://schemas.microsoft.com/office/powerpoint/2010/main" val="32469075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Reuse in the Real World</a:t>
            </a:r>
          </a:p>
        </p:txBody>
      </p:sp>
      <p:sp>
        <p:nvSpPr>
          <p:cNvPr id="3" name="Content Placeholder 2"/>
          <p:cNvSpPr>
            <a:spLocks noGrp="1"/>
          </p:cNvSpPr>
          <p:nvPr>
            <p:ph idx="1"/>
          </p:nvPr>
        </p:nvSpPr>
        <p:spPr>
          <a:xfrm>
            <a:off x="493986" y="1825625"/>
            <a:ext cx="6779650" cy="4667250"/>
          </a:xfrm>
        </p:spPr>
        <p:txBody>
          <a:bodyPr/>
          <a:lstStyle/>
          <a:p>
            <a:r>
              <a:rPr lang="en-US" dirty="0"/>
              <a:t>Scalability means growing without breaking</a:t>
            </a:r>
          </a:p>
          <a:p>
            <a:endParaRPr lang="en-US" dirty="0"/>
          </a:p>
          <a:p>
            <a:r>
              <a:rPr lang="en-US" dirty="0"/>
              <a:t>Reuse micro-services enable Netflix to add more service instances and servers without disrupting users</a:t>
            </a:r>
          </a:p>
          <a:p>
            <a:endParaRPr lang="en-US" dirty="0"/>
          </a:p>
          <a:p>
            <a:r>
              <a:rPr lang="en-US" dirty="0"/>
              <a:t>Flexibility: </a:t>
            </a:r>
            <a:r>
              <a:rPr lang="en-US" b="0" i="0" u="none" strike="noStrike" dirty="0">
                <a:solidFill>
                  <a:srgbClr val="000000"/>
                </a:solidFill>
                <a:effectLst/>
              </a:rPr>
              <a:t>Deploy and scale individual services (e.g., adding more streaming instances during peak times) without affecting others.</a:t>
            </a:r>
            <a:endParaRPr lang="en-US" dirty="0"/>
          </a:p>
          <a:p>
            <a:pPr lvl="1"/>
            <a:endParaRPr lang="en-US" dirty="0"/>
          </a:p>
        </p:txBody>
      </p:sp>
      <p:pic>
        <p:nvPicPr>
          <p:cNvPr id="4" name="Content Placeholder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9866" y="1750811"/>
            <a:ext cx="4351338" cy="4351338"/>
          </a:xfrm>
          <a:prstGeom prst="rect">
            <a:avLst/>
          </a:prstGeom>
        </p:spPr>
      </p:pic>
    </p:spTree>
    <p:extLst>
      <p:ext uri="{BB962C8B-B14F-4D97-AF65-F5344CB8AC3E}">
        <p14:creationId xmlns:p14="http://schemas.microsoft.com/office/powerpoint/2010/main" val="33476004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Reuse in the Real World</a:t>
            </a:r>
          </a:p>
        </p:txBody>
      </p:sp>
      <p:sp>
        <p:nvSpPr>
          <p:cNvPr id="4" name="Content Placeholder 3">
            <a:extLst>
              <a:ext uri="{FF2B5EF4-FFF2-40B4-BE49-F238E27FC236}">
                <a16:creationId xmlns:a16="http://schemas.microsoft.com/office/drawing/2014/main" id="{0DC3B3D6-0242-E11A-1D0B-BFB765D4DC98}"/>
              </a:ext>
            </a:extLst>
          </p:cNvPr>
          <p:cNvSpPr>
            <a:spLocks noGrp="1"/>
          </p:cNvSpPr>
          <p:nvPr>
            <p:ph idx="1"/>
          </p:nvPr>
        </p:nvSpPr>
        <p:spPr>
          <a:xfrm>
            <a:off x="838200" y="1513490"/>
            <a:ext cx="10515600" cy="5118537"/>
          </a:xfrm>
        </p:spPr>
        <p:txBody>
          <a:bodyPr>
            <a:noAutofit/>
          </a:bodyPr>
          <a:lstStyle/>
          <a:p>
            <a:pPr>
              <a:lnSpc>
                <a:spcPct val="115000"/>
              </a:lnSpc>
              <a:spcAft>
                <a:spcPts val="800"/>
              </a:spcAft>
            </a:pPr>
            <a:r>
              <a:rPr lang="en-CN" sz="2600" dirty="0"/>
              <a:t>Around 2016-2017, Netflix was reported to have approximately </a:t>
            </a:r>
            <a:r>
              <a:rPr lang="en-CN" sz="2600" b="1" dirty="0"/>
              <a:t>700 microservices</a:t>
            </a:r>
            <a:r>
              <a:rPr lang="en-CN" sz="2600" dirty="0"/>
              <a:t>, as noted in articles from the Netflix TechBlog.</a:t>
            </a:r>
          </a:p>
          <a:p>
            <a:pPr>
              <a:lnSpc>
                <a:spcPct val="115000"/>
              </a:lnSpc>
              <a:spcAft>
                <a:spcPts val="800"/>
              </a:spcAft>
            </a:pPr>
            <a:endParaRPr lang="en-CN" sz="1050" dirty="0"/>
          </a:p>
          <a:p>
            <a:pPr>
              <a:lnSpc>
                <a:spcPct val="115000"/>
              </a:lnSpc>
              <a:spcAft>
                <a:spcPts val="800"/>
              </a:spcAft>
            </a:pPr>
            <a:r>
              <a:rPr lang="en-CN" sz="2600" dirty="0"/>
              <a:t>A 2023 article from the Netflix TechBlog and a GeeksforGeeks post from 2024 suggest that Netflix now operates with </a:t>
            </a:r>
            <a:r>
              <a:rPr lang="en-CN" sz="2600" b="1" dirty="0"/>
              <a:t>hundreds, if not thousands</a:t>
            </a:r>
            <a:r>
              <a:rPr lang="en-CN" sz="2600" dirty="0"/>
              <a:t>, of microservices</a:t>
            </a:r>
          </a:p>
          <a:p>
            <a:pPr>
              <a:lnSpc>
                <a:spcPct val="115000"/>
              </a:lnSpc>
              <a:spcAft>
                <a:spcPts val="800"/>
              </a:spcAft>
            </a:pPr>
            <a:endParaRPr lang="en-CN" sz="1050" dirty="0"/>
          </a:p>
          <a:p>
            <a:pPr>
              <a:lnSpc>
                <a:spcPct val="115000"/>
              </a:lnSpc>
              <a:spcAft>
                <a:spcPts val="800"/>
              </a:spcAft>
            </a:pPr>
            <a:r>
              <a:rPr lang="en-US" sz="2600" dirty="0"/>
              <a:t>Based on the best available data and logical extrapolation, Netflix likely has </a:t>
            </a:r>
            <a:r>
              <a:rPr lang="en-US" sz="2600" b="1" dirty="0"/>
              <a:t>approximately 1,000 to 1,500 microservices</a:t>
            </a:r>
          </a:p>
        </p:txBody>
      </p:sp>
    </p:spTree>
    <p:extLst>
      <p:ext uri="{BB962C8B-B14F-4D97-AF65-F5344CB8AC3E}">
        <p14:creationId xmlns:p14="http://schemas.microsoft.com/office/powerpoint/2010/main" val="3059941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19A4E-C756-9736-AE41-54CA1F036DCB}"/>
              </a:ext>
            </a:extLst>
          </p:cNvPr>
          <p:cNvSpPr>
            <a:spLocks noGrp="1"/>
          </p:cNvSpPr>
          <p:nvPr>
            <p:ph type="title"/>
          </p:nvPr>
        </p:nvSpPr>
        <p:spPr/>
        <p:txBody>
          <a:bodyPr/>
          <a:lstStyle/>
          <a:p>
            <a:r>
              <a:rPr lang="en-US" b="0" i="0" u="none" strike="noStrike" dirty="0">
                <a:solidFill>
                  <a:srgbClr val="000000"/>
                </a:solidFill>
                <a:effectLst/>
              </a:rPr>
              <a:t>Why Reuse Matters</a:t>
            </a:r>
            <a:endParaRPr lang="en-CN" dirty="0"/>
          </a:p>
        </p:txBody>
      </p:sp>
      <p:sp>
        <p:nvSpPr>
          <p:cNvPr id="3" name="Content Placeholder 2">
            <a:extLst>
              <a:ext uri="{FF2B5EF4-FFF2-40B4-BE49-F238E27FC236}">
                <a16:creationId xmlns:a16="http://schemas.microsoft.com/office/drawing/2014/main" id="{EE88A035-981D-48DB-E35D-4BEC259AE3C7}"/>
              </a:ext>
            </a:extLst>
          </p:cNvPr>
          <p:cNvSpPr>
            <a:spLocks noGrp="1"/>
          </p:cNvSpPr>
          <p:nvPr>
            <p:ph idx="1"/>
          </p:nvPr>
        </p:nvSpPr>
        <p:spPr/>
        <p:txBody>
          <a:bodyPr/>
          <a:lstStyle/>
          <a:p>
            <a:r>
              <a:rPr lang="en-CN" dirty="0"/>
              <a:t>Summary</a:t>
            </a:r>
          </a:p>
          <a:p>
            <a:pPr lvl="1"/>
            <a:r>
              <a:rPr lang="en-US" b="0" i="0" u="none" strike="noStrike" dirty="0">
                <a:solidFill>
                  <a:srgbClr val="000000"/>
                </a:solidFill>
                <a:effectLst/>
              </a:rPr>
              <a:t>Reuse saves time, money, and effort.</a:t>
            </a:r>
          </a:p>
          <a:p>
            <a:pPr lvl="1"/>
            <a:r>
              <a:rPr lang="en-US" b="0" i="0" u="none" strike="noStrike" dirty="0">
                <a:solidFill>
                  <a:srgbClr val="000000"/>
                </a:solidFill>
                <a:effectLst/>
              </a:rPr>
              <a:t>Techniques like frameworks, SPL, and COTS offer different ways to reuse.</a:t>
            </a:r>
          </a:p>
          <a:p>
            <a:pPr lvl="1"/>
            <a:r>
              <a:rPr lang="en-US" b="0" i="0" u="none" strike="noStrike" dirty="0">
                <a:solidFill>
                  <a:srgbClr val="000000"/>
                </a:solidFill>
                <a:effectLst/>
              </a:rPr>
              <a:t>Real-world companies rely on reuse to stay competitive.</a:t>
            </a:r>
          </a:p>
          <a:p>
            <a:pPr lvl="1"/>
            <a:endParaRPr lang="en-US" b="0" i="0" u="none" strike="noStrike" dirty="0">
              <a:solidFill>
                <a:srgbClr val="000000"/>
              </a:solidFill>
              <a:effectLst/>
            </a:endParaRPr>
          </a:p>
          <a:p>
            <a:r>
              <a:rPr lang="en-US" b="0" i="0" u="none" strike="noStrike" dirty="0">
                <a:solidFill>
                  <a:srgbClr val="000000"/>
                </a:solidFill>
                <a:effectLst/>
              </a:rPr>
              <a:t>As software engineers, mastering reuse will make you more efficient and valuable.</a:t>
            </a:r>
          </a:p>
          <a:p>
            <a:endParaRPr lang="en-US" dirty="0">
              <a:solidFill>
                <a:srgbClr val="000000"/>
              </a:solidFill>
            </a:endParaRPr>
          </a:p>
          <a:p>
            <a:r>
              <a:rPr lang="en-US" b="0" i="0" u="none" strike="noStrike" dirty="0">
                <a:solidFill>
                  <a:srgbClr val="000000"/>
                </a:solidFill>
                <a:effectLst/>
              </a:rPr>
              <a:t>How can you apply reuse in their own projects?</a:t>
            </a:r>
          </a:p>
          <a:p>
            <a:endParaRPr lang="en-CN" dirty="0"/>
          </a:p>
        </p:txBody>
      </p:sp>
    </p:spTree>
    <p:extLst>
      <p:ext uri="{BB962C8B-B14F-4D97-AF65-F5344CB8AC3E}">
        <p14:creationId xmlns:p14="http://schemas.microsoft.com/office/powerpoint/2010/main" val="37701101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0C21B-32D9-B623-AE51-419B3DA11847}"/>
              </a:ext>
            </a:extLst>
          </p:cNvPr>
          <p:cNvSpPr>
            <a:spLocks noGrp="1"/>
          </p:cNvSpPr>
          <p:nvPr>
            <p:ph type="title"/>
          </p:nvPr>
        </p:nvSpPr>
        <p:spPr>
          <a:xfrm>
            <a:off x="838200" y="2309539"/>
            <a:ext cx="10515600" cy="1325563"/>
          </a:xfrm>
        </p:spPr>
        <p:txBody>
          <a:bodyPr/>
          <a:lstStyle/>
          <a:p>
            <a:r>
              <a:rPr lang="en-CN" dirty="0"/>
              <a:t>The End</a:t>
            </a:r>
          </a:p>
        </p:txBody>
      </p:sp>
    </p:spTree>
    <p:extLst>
      <p:ext uri="{BB962C8B-B14F-4D97-AF65-F5344CB8AC3E}">
        <p14:creationId xmlns:p14="http://schemas.microsoft.com/office/powerpoint/2010/main" val="1741943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 of Software Reuse</a:t>
            </a:r>
          </a:p>
        </p:txBody>
      </p:sp>
      <p:sp>
        <p:nvSpPr>
          <p:cNvPr id="3" name="Content Placeholder 2"/>
          <p:cNvSpPr>
            <a:spLocks noGrp="1"/>
          </p:cNvSpPr>
          <p:nvPr>
            <p:ph idx="1"/>
          </p:nvPr>
        </p:nvSpPr>
        <p:spPr>
          <a:xfrm>
            <a:off x="838200" y="1565697"/>
            <a:ext cx="10515600" cy="3110669"/>
          </a:xfrm>
        </p:spPr>
        <p:txBody>
          <a:bodyPr>
            <a:normAutofit/>
          </a:bodyPr>
          <a:lstStyle/>
          <a:p>
            <a:r>
              <a:rPr lang="en-US" dirty="0"/>
              <a:t>Why it saves time and money?</a:t>
            </a:r>
          </a:p>
          <a:p>
            <a:endParaRPr lang="en-US" dirty="0"/>
          </a:p>
          <a:p>
            <a:r>
              <a:rPr lang="en-US" dirty="0"/>
              <a:t>Key benefit:</a:t>
            </a:r>
          </a:p>
          <a:p>
            <a:pPr lvl="1"/>
            <a:r>
              <a:rPr lang="en-US" dirty="0"/>
              <a:t>Cost savings: Reuse reduces development and maintenance cost</a:t>
            </a:r>
          </a:p>
          <a:p>
            <a:pPr lvl="1"/>
            <a:r>
              <a:rPr lang="en-US" dirty="0"/>
              <a:t>Faster delivery: Get products to market quicker</a:t>
            </a:r>
          </a:p>
          <a:p>
            <a:pPr lvl="1"/>
            <a:r>
              <a:rPr lang="en-US" dirty="0"/>
              <a:t>Higher quality: Tested components mean fewer bugs</a:t>
            </a:r>
          </a:p>
          <a:p>
            <a:pPr lvl="1"/>
            <a:r>
              <a:rPr lang="en-US" dirty="0"/>
              <a:t>Specialist knowledge: Leverage experts’ work without reinventing the wheel</a:t>
            </a:r>
          </a:p>
          <a:p>
            <a:pPr lvl="1"/>
            <a:endParaRPr lang="en-US" dirty="0"/>
          </a:p>
        </p:txBody>
      </p:sp>
      <p:pic>
        <p:nvPicPr>
          <p:cNvPr id="4" name="Picture 3"/>
          <p:cNvPicPr>
            <a:picLocks noChangeAspect="1"/>
          </p:cNvPicPr>
          <p:nvPr/>
        </p:nvPicPr>
        <p:blipFill>
          <a:blip r:embed="rId2"/>
          <a:stretch>
            <a:fillRect/>
          </a:stretch>
        </p:blipFill>
        <p:spPr>
          <a:xfrm>
            <a:off x="5363229" y="4599755"/>
            <a:ext cx="3365134" cy="1946691"/>
          </a:xfrm>
          <a:prstGeom prst="rect">
            <a:avLst/>
          </a:prstGeom>
        </p:spPr>
      </p:pic>
      <p:pic>
        <p:nvPicPr>
          <p:cNvPr id="5" name="Picture 4"/>
          <p:cNvPicPr>
            <a:picLocks noChangeAspect="1"/>
          </p:cNvPicPr>
          <p:nvPr/>
        </p:nvPicPr>
        <p:blipFill>
          <a:blip r:embed="rId3"/>
          <a:stretch>
            <a:fillRect/>
          </a:stretch>
        </p:blipFill>
        <p:spPr>
          <a:xfrm>
            <a:off x="9157508" y="4599755"/>
            <a:ext cx="2513561" cy="1946691"/>
          </a:xfrm>
          <a:prstGeom prst="rect">
            <a:avLst/>
          </a:prstGeom>
        </p:spPr>
      </p:pic>
      <p:sp>
        <p:nvSpPr>
          <p:cNvPr id="6" name="TextBox 5"/>
          <p:cNvSpPr txBox="1"/>
          <p:nvPr/>
        </p:nvSpPr>
        <p:spPr>
          <a:xfrm>
            <a:off x="838200" y="5012575"/>
            <a:ext cx="5047211"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Example: Spotify reuses UI components across its web and mobile apps for consistency and speed</a:t>
            </a:r>
          </a:p>
          <a:p>
            <a:endParaRPr lang="en-US" sz="2400" dirty="0"/>
          </a:p>
        </p:txBody>
      </p:sp>
    </p:spTree>
    <p:extLst>
      <p:ext uri="{BB962C8B-B14F-4D97-AF65-F5344CB8AC3E}">
        <p14:creationId xmlns:p14="http://schemas.microsoft.com/office/powerpoint/2010/main" val="400495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617122" y="6334780"/>
            <a:ext cx="6715125" cy="523220"/>
          </a:xfrm>
          <a:prstGeom prst="rect">
            <a:avLst/>
          </a:prstGeom>
          <a:noFill/>
        </p:spPr>
        <p:txBody>
          <a:bodyPr wrap="square" rtlCol="0">
            <a:spAutoFit/>
          </a:bodyPr>
          <a:lstStyle/>
          <a:p>
            <a:r>
              <a:rPr lang="en-US" sz="1400" dirty="0" err="1"/>
              <a:t>Velumani</a:t>
            </a:r>
            <a:r>
              <a:rPr lang="en-US" sz="1400" dirty="0"/>
              <a:t>, P. </a:t>
            </a:r>
            <a:r>
              <a:rPr lang="en-US" sz="1400" dirty="0" err="1"/>
              <a:t>Mangayarkarasi</a:t>
            </a:r>
            <a:r>
              <a:rPr lang="en-US" sz="1400" dirty="0"/>
              <a:t> &amp; </a:t>
            </a:r>
            <a:r>
              <a:rPr lang="en-US" sz="1400" dirty="0" err="1"/>
              <a:t>Rangasamy</a:t>
            </a:r>
            <a:r>
              <a:rPr lang="en-US" sz="1400" dirty="0"/>
              <a:t>, </a:t>
            </a:r>
            <a:r>
              <a:rPr lang="en-US" sz="1400" dirty="0" err="1"/>
              <a:t>R.Selvarani</a:t>
            </a:r>
            <a:r>
              <a:rPr lang="en-US" sz="1400" dirty="0"/>
              <a:t>. (2021). A Novel Software Cost Estimation Technique: Inclusion of Reusability. </a:t>
            </a:r>
          </a:p>
        </p:txBody>
      </p:sp>
      <p:pic>
        <p:nvPicPr>
          <p:cNvPr id="8" name="Picture 7"/>
          <p:cNvPicPr>
            <a:picLocks noChangeAspect="1"/>
          </p:cNvPicPr>
          <p:nvPr/>
        </p:nvPicPr>
        <p:blipFill>
          <a:blip r:embed="rId2"/>
          <a:stretch>
            <a:fillRect/>
          </a:stretch>
        </p:blipFill>
        <p:spPr>
          <a:xfrm>
            <a:off x="2617123" y="153055"/>
            <a:ext cx="6715125" cy="6181725"/>
          </a:xfrm>
          <a:prstGeom prst="rect">
            <a:avLst/>
          </a:prstGeom>
        </p:spPr>
      </p:pic>
    </p:spTree>
    <p:extLst>
      <p:ext uri="{BB962C8B-B14F-4D97-AF65-F5344CB8AC3E}">
        <p14:creationId xmlns:p14="http://schemas.microsoft.com/office/powerpoint/2010/main" val="1840379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of Software Reuse</a:t>
            </a:r>
          </a:p>
        </p:txBody>
      </p:sp>
      <p:sp>
        <p:nvSpPr>
          <p:cNvPr id="3" name="Content Placeholder 2"/>
          <p:cNvSpPr>
            <a:spLocks noGrp="1"/>
          </p:cNvSpPr>
          <p:nvPr>
            <p:ph idx="1"/>
          </p:nvPr>
        </p:nvSpPr>
        <p:spPr/>
        <p:txBody>
          <a:bodyPr/>
          <a:lstStyle/>
          <a:p>
            <a:r>
              <a:rPr lang="en-US" dirty="0"/>
              <a:t>Why reuse isn’t always easy?</a:t>
            </a:r>
          </a:p>
          <a:p>
            <a:endParaRPr lang="en-US" dirty="0"/>
          </a:p>
          <a:p>
            <a:r>
              <a:rPr lang="en-US" dirty="0"/>
              <a:t>Key challenges:</a:t>
            </a:r>
          </a:p>
          <a:p>
            <a:pPr lvl="1"/>
            <a:r>
              <a:rPr lang="en-US" dirty="0"/>
              <a:t>Maintenance costs: Reuse code may become outdated or incompatible</a:t>
            </a:r>
          </a:p>
          <a:p>
            <a:pPr lvl="1"/>
            <a:r>
              <a:rPr lang="en-US" dirty="0"/>
              <a:t>Tool support: Some tools don’t integrate well with reuse components</a:t>
            </a:r>
          </a:p>
          <a:p>
            <a:pPr lvl="1"/>
            <a:r>
              <a:rPr lang="en-US" dirty="0"/>
              <a:t>Not-invented-here syndrome: Developers may resist using others’ code</a:t>
            </a:r>
          </a:p>
          <a:p>
            <a:pPr lvl="1"/>
            <a:r>
              <a:rPr lang="en-US" dirty="0"/>
              <a:t>Finding and Adapting components: It can be hard to locate and modify the right components</a:t>
            </a:r>
          </a:p>
          <a:p>
            <a:pPr lvl="1"/>
            <a:endParaRPr lang="en-US" dirty="0"/>
          </a:p>
          <a:p>
            <a:r>
              <a:rPr lang="en-US" dirty="0"/>
              <a:t>Can you think of a time when reusing something didn’t work out?</a:t>
            </a:r>
          </a:p>
        </p:txBody>
      </p:sp>
    </p:spTree>
    <p:extLst>
      <p:ext uri="{BB962C8B-B14F-4D97-AF65-F5344CB8AC3E}">
        <p14:creationId xmlns:p14="http://schemas.microsoft.com/office/powerpoint/2010/main" val="1554091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of Software Reuse</a:t>
            </a:r>
          </a:p>
        </p:txBody>
      </p:sp>
      <p:sp>
        <p:nvSpPr>
          <p:cNvPr id="3" name="Content Placeholder 2"/>
          <p:cNvSpPr>
            <a:spLocks noGrp="1"/>
          </p:cNvSpPr>
          <p:nvPr>
            <p:ph idx="1"/>
          </p:nvPr>
        </p:nvSpPr>
        <p:spPr/>
        <p:txBody>
          <a:bodyPr>
            <a:normAutofit/>
          </a:bodyPr>
          <a:lstStyle/>
          <a:p>
            <a:r>
              <a:rPr lang="en-US" dirty="0"/>
              <a:t>Example:</a:t>
            </a:r>
          </a:p>
          <a:p>
            <a:pPr lvl="1"/>
            <a:r>
              <a:rPr lang="en-US" b="1" dirty="0"/>
              <a:t>Ariane 5 Flight 501 (1996)</a:t>
            </a:r>
            <a:r>
              <a:rPr lang="en-US" dirty="0"/>
              <a:t>: The Ariane 5 rocket exploded 40 seconds after launch due to a software error. The software reused a component from the Ariane 4 rocket without proper adaptation</a:t>
            </a:r>
          </a:p>
          <a:p>
            <a:pPr lvl="1"/>
            <a:r>
              <a:rPr lang="en-US" dirty="0"/>
              <a:t>https://www.youtube.com/watch?v=N6PWATvLQCY</a:t>
            </a:r>
          </a:p>
          <a:p>
            <a:pPr lvl="1"/>
            <a:endParaRPr lang="en-US" dirty="0"/>
          </a:p>
        </p:txBody>
      </p:sp>
      <p:pic>
        <p:nvPicPr>
          <p:cNvPr id="4" name="Picture 3"/>
          <p:cNvPicPr>
            <a:picLocks noChangeAspect="1"/>
          </p:cNvPicPr>
          <p:nvPr/>
        </p:nvPicPr>
        <p:blipFill>
          <a:blip r:embed="rId2"/>
          <a:stretch>
            <a:fillRect/>
          </a:stretch>
        </p:blipFill>
        <p:spPr>
          <a:xfrm>
            <a:off x="1874694" y="3938440"/>
            <a:ext cx="2364797" cy="2373460"/>
          </a:xfrm>
          <a:prstGeom prst="rect">
            <a:avLst/>
          </a:prstGeom>
        </p:spPr>
      </p:pic>
      <p:pic>
        <p:nvPicPr>
          <p:cNvPr id="5" name="Picture 4"/>
          <p:cNvPicPr>
            <a:picLocks noChangeAspect="1"/>
          </p:cNvPicPr>
          <p:nvPr/>
        </p:nvPicPr>
        <p:blipFill>
          <a:blip r:embed="rId3"/>
          <a:stretch>
            <a:fillRect/>
          </a:stretch>
        </p:blipFill>
        <p:spPr>
          <a:xfrm>
            <a:off x="5021494" y="3941292"/>
            <a:ext cx="3540616" cy="2370607"/>
          </a:xfrm>
          <a:prstGeom prst="rect">
            <a:avLst/>
          </a:prstGeom>
        </p:spPr>
      </p:pic>
      <p:sp>
        <p:nvSpPr>
          <p:cNvPr id="6" name="TextBox 5"/>
          <p:cNvSpPr txBox="1"/>
          <p:nvPr/>
        </p:nvSpPr>
        <p:spPr>
          <a:xfrm>
            <a:off x="4970185" y="6311899"/>
            <a:ext cx="888385" cy="261610"/>
          </a:xfrm>
          <a:prstGeom prst="rect">
            <a:avLst/>
          </a:prstGeom>
          <a:noFill/>
        </p:spPr>
        <p:txBody>
          <a:bodyPr wrap="none" rtlCol="0">
            <a:spAutoFit/>
          </a:bodyPr>
          <a:lstStyle/>
          <a:p>
            <a:r>
              <a:rPr lang="en-US" sz="1100" dirty="0"/>
              <a:t>(credit: ESA)</a:t>
            </a:r>
          </a:p>
        </p:txBody>
      </p:sp>
      <p:sp>
        <p:nvSpPr>
          <p:cNvPr id="7" name="TextBox 6"/>
          <p:cNvSpPr txBox="1"/>
          <p:nvPr/>
        </p:nvSpPr>
        <p:spPr>
          <a:xfrm>
            <a:off x="1785611" y="6270409"/>
            <a:ext cx="888385" cy="261610"/>
          </a:xfrm>
          <a:prstGeom prst="rect">
            <a:avLst/>
          </a:prstGeom>
          <a:noFill/>
        </p:spPr>
        <p:txBody>
          <a:bodyPr wrap="none" rtlCol="0">
            <a:spAutoFit/>
          </a:bodyPr>
          <a:lstStyle/>
          <a:p>
            <a:r>
              <a:rPr lang="en-US" sz="1100" dirty="0"/>
              <a:t>(credit: ESA)</a:t>
            </a:r>
          </a:p>
        </p:txBody>
      </p:sp>
    </p:spTree>
    <p:extLst>
      <p:ext uri="{BB962C8B-B14F-4D97-AF65-F5344CB8AC3E}">
        <p14:creationId xmlns:p14="http://schemas.microsoft.com/office/powerpoint/2010/main" val="31172830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of Software Reuse</a:t>
            </a:r>
          </a:p>
        </p:txBody>
      </p:sp>
      <p:sp>
        <p:nvSpPr>
          <p:cNvPr id="3" name="Content Placeholder 2"/>
          <p:cNvSpPr>
            <a:spLocks noGrp="1"/>
          </p:cNvSpPr>
          <p:nvPr>
            <p:ph idx="1"/>
          </p:nvPr>
        </p:nvSpPr>
        <p:spPr/>
        <p:txBody>
          <a:bodyPr>
            <a:normAutofit/>
          </a:bodyPr>
          <a:lstStyle/>
          <a:p>
            <a:r>
              <a:rPr lang="en-US" dirty="0"/>
              <a:t>Example:</a:t>
            </a:r>
          </a:p>
          <a:p>
            <a:pPr lvl="1"/>
            <a:r>
              <a:rPr lang="en-US" b="1" dirty="0"/>
              <a:t>Knight Capital Group (2012)</a:t>
            </a:r>
            <a:r>
              <a:rPr lang="en-US" dirty="0"/>
              <a:t>: Knight Capital Group deployed new trading software that reused old code from a previous system. The old code was not properly deactivated, leading to a series of erroneous trades.</a:t>
            </a:r>
          </a:p>
          <a:p>
            <a:pPr lvl="1"/>
            <a:r>
              <a:rPr lang="en-US" b="1" dirty="0"/>
              <a:t>Outcome</a:t>
            </a:r>
            <a:r>
              <a:rPr lang="en-US" dirty="0"/>
              <a:t>: The company lost $440 million in just 45 minutes and nearly went bankrupt. This incident highlighted the risks of reusing legacy code without proper integration and testing.</a:t>
            </a:r>
          </a:p>
        </p:txBody>
      </p:sp>
      <p:pic>
        <p:nvPicPr>
          <p:cNvPr id="4" name="Picture 3"/>
          <p:cNvPicPr>
            <a:picLocks noChangeAspect="1"/>
          </p:cNvPicPr>
          <p:nvPr/>
        </p:nvPicPr>
        <p:blipFill>
          <a:blip r:embed="rId2"/>
          <a:stretch>
            <a:fillRect/>
          </a:stretch>
        </p:blipFill>
        <p:spPr>
          <a:xfrm>
            <a:off x="1923184" y="4439110"/>
            <a:ext cx="3596467" cy="2098850"/>
          </a:xfrm>
          <a:prstGeom prst="rect">
            <a:avLst/>
          </a:prstGeom>
        </p:spPr>
      </p:pic>
      <p:pic>
        <p:nvPicPr>
          <p:cNvPr id="5" name="Picture 4"/>
          <p:cNvPicPr>
            <a:picLocks noChangeAspect="1"/>
          </p:cNvPicPr>
          <p:nvPr/>
        </p:nvPicPr>
        <p:blipFill>
          <a:blip r:embed="rId3"/>
          <a:stretch>
            <a:fillRect/>
          </a:stretch>
        </p:blipFill>
        <p:spPr>
          <a:xfrm>
            <a:off x="5992227" y="4439110"/>
            <a:ext cx="3750722" cy="2098850"/>
          </a:xfrm>
          <a:prstGeom prst="rect">
            <a:avLst/>
          </a:prstGeom>
        </p:spPr>
      </p:pic>
      <p:sp>
        <p:nvSpPr>
          <p:cNvPr id="6" name="TextBox 5"/>
          <p:cNvSpPr txBox="1"/>
          <p:nvPr/>
        </p:nvSpPr>
        <p:spPr>
          <a:xfrm>
            <a:off x="1923184" y="6537960"/>
            <a:ext cx="1576072" cy="215444"/>
          </a:xfrm>
          <a:prstGeom prst="rect">
            <a:avLst/>
          </a:prstGeom>
          <a:noFill/>
        </p:spPr>
        <p:txBody>
          <a:bodyPr wrap="none" rtlCol="0">
            <a:spAutoFit/>
          </a:bodyPr>
          <a:lstStyle/>
          <a:p>
            <a:r>
              <a:rPr lang="en-US" sz="800" dirty="0"/>
              <a:t>Jin Li | Bloomberg | Getty Images</a:t>
            </a:r>
          </a:p>
        </p:txBody>
      </p:sp>
      <p:sp>
        <p:nvSpPr>
          <p:cNvPr id="7" name="TextBox 6"/>
          <p:cNvSpPr txBox="1"/>
          <p:nvPr/>
        </p:nvSpPr>
        <p:spPr>
          <a:xfrm>
            <a:off x="5926975" y="6522572"/>
            <a:ext cx="926857" cy="230832"/>
          </a:xfrm>
          <a:prstGeom prst="rect">
            <a:avLst/>
          </a:prstGeom>
          <a:noFill/>
        </p:spPr>
        <p:txBody>
          <a:bodyPr wrap="none" rtlCol="0">
            <a:spAutoFit/>
          </a:bodyPr>
          <a:lstStyle/>
          <a:p>
            <a:r>
              <a:rPr lang="en-US" sz="900" dirty="0"/>
              <a:t>by </a:t>
            </a:r>
            <a:r>
              <a:rPr lang="en-US" sz="900" dirty="0" err="1"/>
              <a:t>Bishr</a:t>
            </a:r>
            <a:r>
              <a:rPr lang="en-US" sz="900" dirty="0"/>
              <a:t> </a:t>
            </a:r>
            <a:r>
              <a:rPr lang="en-US" sz="900" dirty="0" err="1"/>
              <a:t>Tabbaa</a:t>
            </a:r>
            <a:endParaRPr lang="en-US" sz="900" dirty="0"/>
          </a:p>
        </p:txBody>
      </p:sp>
    </p:spTree>
    <p:extLst>
      <p:ext uri="{BB962C8B-B14F-4D97-AF65-F5344CB8AC3E}">
        <p14:creationId xmlns:p14="http://schemas.microsoft.com/office/powerpoint/2010/main" val="34562440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9303</TotalTime>
  <Words>2453</Words>
  <Application>Microsoft Office PowerPoint</Application>
  <PresentationFormat>宽屏</PresentationFormat>
  <Paragraphs>277</Paragraphs>
  <Slides>45</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45</vt:i4>
      </vt:variant>
    </vt:vector>
  </HeadingPairs>
  <TitlesOfParts>
    <vt:vector size="49" baseType="lpstr">
      <vt:lpstr>Arial</vt:lpstr>
      <vt:lpstr>Calibri</vt:lpstr>
      <vt:lpstr>Calibri Light</vt:lpstr>
      <vt:lpstr>Office Theme</vt:lpstr>
      <vt:lpstr>Software Reuse</vt:lpstr>
      <vt:lpstr>Topics</vt:lpstr>
      <vt:lpstr>Introduction to Software Reuse</vt:lpstr>
      <vt:lpstr>Introduction to Software Reuse</vt:lpstr>
      <vt:lpstr>Benefit of Software Reuse</vt:lpstr>
      <vt:lpstr>PowerPoint 演示文稿</vt:lpstr>
      <vt:lpstr>Challenges of Software Reuse</vt:lpstr>
      <vt:lpstr>Challenges of Software Reuse</vt:lpstr>
      <vt:lpstr>Challenges of Software Reuse</vt:lpstr>
      <vt:lpstr>Challenges of Software Reuse</vt:lpstr>
      <vt:lpstr>PowerPoint 演示文稿</vt:lpstr>
      <vt:lpstr>Core Reuse Techniques</vt:lpstr>
      <vt:lpstr>Hands-On: YOLO in Object Classification</vt:lpstr>
      <vt:lpstr>Hands-On: Reuse in Action</vt:lpstr>
      <vt:lpstr>Application Framework</vt:lpstr>
      <vt:lpstr>Application Framework</vt:lpstr>
      <vt:lpstr>PowerPoint 演示文稿</vt:lpstr>
      <vt:lpstr>Extending Framework</vt:lpstr>
      <vt:lpstr>Mini Research</vt:lpstr>
      <vt:lpstr>Extending Framework</vt:lpstr>
      <vt:lpstr>Chanllenges of Application Framework</vt:lpstr>
      <vt:lpstr>Application Framework vs. Libraries</vt:lpstr>
      <vt:lpstr>PowerPoint 演示文稿</vt:lpstr>
      <vt:lpstr>Software Product Lines (SPL)</vt:lpstr>
      <vt:lpstr>Software Product Lines (SPL)</vt:lpstr>
      <vt:lpstr>SPL Specializations</vt:lpstr>
      <vt:lpstr>Challenges for SPL</vt:lpstr>
      <vt:lpstr>Exercise</vt:lpstr>
      <vt:lpstr>Commercial Off-The-Shelf (COTS)</vt:lpstr>
      <vt:lpstr>Commercial Off-The-Shelf (COTS)</vt:lpstr>
      <vt:lpstr>COTS vs. SPL</vt:lpstr>
      <vt:lpstr>Salesforce Case Study</vt:lpstr>
      <vt:lpstr>Testing COTS Systems</vt:lpstr>
      <vt:lpstr>Challenges for COTS</vt:lpstr>
      <vt:lpstr>Exercise</vt:lpstr>
      <vt:lpstr>Exercise</vt:lpstr>
      <vt:lpstr>Discussion</vt:lpstr>
      <vt:lpstr>Discussion Answer</vt:lpstr>
      <vt:lpstr>Discussion Answer</vt:lpstr>
      <vt:lpstr>Discussion Answer</vt:lpstr>
      <vt:lpstr>Reuse in the Real World</vt:lpstr>
      <vt:lpstr>Reuse in the Real World</vt:lpstr>
      <vt:lpstr>Reuse in the Real World</vt:lpstr>
      <vt:lpstr>Why Reuse Matters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Soon Phei Tin</dc:creator>
  <cp:lastModifiedBy>Tian Tian</cp:lastModifiedBy>
  <cp:revision>43</cp:revision>
  <dcterms:created xsi:type="dcterms:W3CDTF">2025-02-26T01:28:42Z</dcterms:created>
  <dcterms:modified xsi:type="dcterms:W3CDTF">2025-03-17T02:17:34Z</dcterms:modified>
</cp:coreProperties>
</file>

<file path=docProps/thumbnail.jpeg>
</file>